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31"/>
  </p:notesMasterIdLst>
  <p:sldIdLst>
    <p:sldId id="326" r:id="rId3"/>
    <p:sldId id="289" r:id="rId4"/>
    <p:sldId id="290" r:id="rId5"/>
    <p:sldId id="287" r:id="rId6"/>
    <p:sldId id="292" r:id="rId7"/>
    <p:sldId id="306" r:id="rId8"/>
    <p:sldId id="308" r:id="rId9"/>
    <p:sldId id="334" r:id="rId10"/>
    <p:sldId id="325" r:id="rId11"/>
    <p:sldId id="294" r:id="rId12"/>
    <p:sldId id="295" r:id="rId13"/>
    <p:sldId id="327" r:id="rId14"/>
    <p:sldId id="328" r:id="rId15"/>
    <p:sldId id="291" r:id="rId16"/>
    <p:sldId id="348" r:id="rId17"/>
    <p:sldId id="349" r:id="rId18"/>
    <p:sldId id="350" r:id="rId19"/>
    <p:sldId id="333" r:id="rId20"/>
    <p:sldId id="319" r:id="rId21"/>
    <p:sldId id="343" r:id="rId22"/>
    <p:sldId id="329" r:id="rId23"/>
    <p:sldId id="321" r:id="rId24"/>
    <p:sldId id="336" r:id="rId25"/>
    <p:sldId id="337" r:id="rId26"/>
    <p:sldId id="345" r:id="rId27"/>
    <p:sldId id="338" r:id="rId28"/>
    <p:sldId id="339" r:id="rId29"/>
    <p:sldId id="346" r:id="rId30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9CD"/>
    <a:srgbClr val="000000"/>
    <a:srgbClr val="00D700"/>
    <a:srgbClr val="FF0066"/>
    <a:srgbClr val="0000D0"/>
    <a:srgbClr val="D800CA"/>
    <a:srgbClr val="E1DD00"/>
    <a:srgbClr val="E3C2D1"/>
    <a:srgbClr val="DBDBEC"/>
    <a:srgbClr val="F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 snapToObjects="1"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2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126516061925001E-2"/>
          <c:y val="0.13711147255489003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г.</c:v>
                </c:pt>
              </c:strCache>
            </c:strRef>
          </c:tx>
          <c:explosion val="7"/>
          <c:dPt>
            <c:idx val="0"/>
            <c:bubble3D val="0"/>
            <c:explosion val="4"/>
          </c:dPt>
          <c:dPt>
            <c:idx val="1"/>
            <c:bubble3D val="0"/>
            <c:explosion val="5"/>
          </c:dPt>
          <c:dPt>
            <c:idx val="2"/>
            <c:bubble3D val="0"/>
            <c:explosion val="3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>
                <c:manualLayout>
                  <c:x val="0"/>
                  <c:y val="2.8736163179170066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155,320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(10,7%)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659366556713638E-2"/>
                  <c:y val="-1.915744211944663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479,351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(33,2%)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951508980596366E-7"/>
                  <c:y val="-9.5790981747256778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45,000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(3,1%)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7631523622152059E-2"/>
                  <c:y val="0.26341445202738911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600,000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(41,5%)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2405235514614142E-3"/>
                  <c:y val="0.1149446527166799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7,968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(0,6%)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0040458920012155E-2"/>
                  <c:y val="2.8736163179169976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107,000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(7,4%)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2923342878100867E-2"/>
                  <c:y val="0.10536593165695658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50,000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(3,4%)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0429138134115767E-3"/>
                  <c:y val="6.705104741806328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Доход от уплаты акцизов</c:v>
                </c:pt>
                <c:pt idx="2">
                  <c:v>УСНО</c:v>
                </c:pt>
                <c:pt idx="3">
                  <c:v>ЕСХН</c:v>
                </c:pt>
                <c:pt idx="4">
                  <c:v>Налог на имущество физических лиц</c:v>
                </c:pt>
                <c:pt idx="5">
                  <c:v>Транспортный налог</c:v>
                </c:pt>
                <c:pt idx="6">
                  <c:v>Земельный налог</c:v>
                </c:pt>
                <c:pt idx="7">
                  <c:v>Госпошлина</c:v>
                </c:pt>
              </c:strCache>
            </c:strRef>
          </c:cat>
          <c:val>
            <c:numRef>
              <c:f>Лист1!$B$2:$B$9</c:f>
              <c:numCache>
                <c:formatCode>0.00</c:formatCode>
                <c:ptCount val="8"/>
                <c:pt idx="0">
                  <c:v>126.52</c:v>
                </c:pt>
                <c:pt idx="1">
                  <c:v>446.97399999999999</c:v>
                </c:pt>
                <c:pt idx="2">
                  <c:v>46</c:v>
                </c:pt>
                <c:pt idx="3">
                  <c:v>600</c:v>
                </c:pt>
                <c:pt idx="4">
                  <c:v>19.085999999999999</c:v>
                </c:pt>
                <c:pt idx="5">
                  <c:v>108.16</c:v>
                </c:pt>
                <c:pt idx="6">
                  <c:v>49.5</c:v>
                </c:pt>
                <c:pt idx="7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3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bubble3D val="0"/>
            <c:explosion val="10"/>
          </c:dPt>
          <c:dPt>
            <c:idx val="1"/>
            <c:bubble3D val="0"/>
            <c:explosion val="9"/>
          </c:dPt>
          <c:dLbls>
            <c:dLbl>
              <c:idx val="0"/>
              <c:layout>
                <c:manualLayout>
                  <c:x val="0"/>
                  <c:y val="-0.13439963857298179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4286,814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(73,7%)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020305072487137E-3"/>
                  <c:y val="0.10469315849276194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1445,639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(24,9%)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553023659309721E-2"/>
                  <c:y val="4.5462721993460069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80,000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(1,4%)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665771341310662E-3"/>
                  <c:y val="-4.346757635259251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1465,7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(16,16%)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199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(6,39%)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862851839991635E-3"/>
                  <c:y val="-0.1020805745615371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254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(8,16%)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15E-2"/>
                  <c:y val="-7.768553064765143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(10,08%)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13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12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(0,39%)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 </c:v>
                </c:pt>
                <c:pt idx="1">
                  <c:v>налоговые</c:v>
                </c:pt>
                <c:pt idx="2">
                  <c:v>неналоговые</c:v>
                </c:pt>
              </c:strCache>
            </c:strRef>
          </c:cat>
          <c:val>
            <c:numRef>
              <c:f>Лист1!$B$2:$B$4</c:f>
              <c:numCache>
                <c:formatCode>0.000</c:formatCode>
                <c:ptCount val="3"/>
                <c:pt idx="0">
                  <c:v>4248.5020000000004</c:v>
                </c:pt>
                <c:pt idx="1">
                  <c:v>1397.24</c:v>
                </c:pt>
                <c:pt idx="2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 </c:v>
                </c:pt>
                <c:pt idx="1">
                  <c:v>налоговые</c:v>
                </c:pt>
                <c:pt idx="2">
                  <c:v>неналоговые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74.46011403950618</c:v>
                </c:pt>
                <c:pt idx="1">
                  <c:v>24.488313702231892</c:v>
                </c:pt>
                <c:pt idx="2">
                  <c:v>1.0515722582619402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060915217458105E-3"/>
          <c:y val="0.23289868315212328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explosion val="10"/>
          </c:dPt>
          <c:dPt>
            <c:idx val="1"/>
            <c:bubble3D val="0"/>
            <c:explosion val="8"/>
          </c:dPt>
          <c:dLbls>
            <c:dLbl>
              <c:idx val="0"/>
              <c:layout>
                <c:manualLayout>
                  <c:x val="0.11707918978269552"/>
                  <c:y val="-0.26371199576424431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4218,704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(73,1%)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58225279933435281"/>
                  <c:y val="0.13440944356304288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1474,334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(25,5%)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3565679463511144E-2"/>
                  <c:y val="2.630565698901577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82,000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(1,4%)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7133793644677778"/>
                  <c:y val="-3.867804598615761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679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(19,17%)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199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(5,62%)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862851839991635E-3"/>
                  <c:y val="-0.1020805745615371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254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(7,17%)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15E-2"/>
                  <c:y val="-7.768553064765143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(8,92%)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13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(0,40%)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</c:v>
                </c:pt>
                <c:pt idx="1">
                  <c:v>налоговые</c:v>
                </c:pt>
                <c:pt idx="2">
                  <c:v>неналоговые</c:v>
                </c:pt>
              </c:strCache>
            </c:strRef>
          </c:cat>
          <c:val>
            <c:numRef>
              <c:f>Лист1!$B$2:$B$4</c:f>
              <c:numCache>
                <c:formatCode>0.000</c:formatCode>
                <c:ptCount val="3"/>
                <c:pt idx="0">
                  <c:v>4186.5360000000001</c:v>
                </c:pt>
                <c:pt idx="1">
                  <c:v>1724.2260000000001</c:v>
                </c:pt>
                <c:pt idx="2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</c:v>
                </c:pt>
                <c:pt idx="1">
                  <c:v>налоговые</c:v>
                </c:pt>
                <c:pt idx="2">
                  <c:v>неналоговые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70.117281512811928</c:v>
                </c:pt>
                <c:pt idx="1">
                  <c:v>28.877821624777539</c:v>
                </c:pt>
                <c:pt idx="2">
                  <c:v>1.0048968624105263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3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9"/>
          <c:dLbls>
            <c:dLbl>
              <c:idx val="0"/>
              <c:layout>
                <c:manualLayout>
                  <c:x val="7.2048732173966484E-2"/>
                  <c:y val="-0.26371124153423958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4215,454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(72,6%)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007318035767639E-16"/>
                  <c:y val="0.19188176992138276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1507,661 (26,0%)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575779996076091E-4"/>
                  <c:y val="3.5884378048739098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83,000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mtClean="0">
                        <a:solidFill>
                          <a:schemeClr val="tx1"/>
                        </a:solidFill>
                      </a:rPr>
                      <a:t>(1,4%)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665771341310662E-3"/>
                  <c:y val="-4.346757635259251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69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(17,48%)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(5,03%)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862851839991635E-3"/>
                  <c:y val="-0.1020805745615371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254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(6,39%)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15E-2"/>
                  <c:y val="-7.768553064765143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8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(8,00%)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13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(0,38%)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 </c:v>
                </c:pt>
                <c:pt idx="1">
                  <c:v>налоговые</c:v>
                </c:pt>
                <c:pt idx="2">
                  <c:v>неналоговые</c:v>
                </c:pt>
              </c:strCache>
            </c:strRef>
          </c:cat>
          <c:val>
            <c:numRef>
              <c:f>Лист1!$B$2:$B$4</c:f>
              <c:numCache>
                <c:formatCode>0.000</c:formatCode>
                <c:ptCount val="3"/>
                <c:pt idx="0">
                  <c:v>4186.3459999999995</c:v>
                </c:pt>
                <c:pt idx="1">
                  <c:v>1755.31</c:v>
                </c:pt>
                <c:pt idx="2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 </c:v>
                </c:pt>
                <c:pt idx="1">
                  <c:v>налоговые</c:v>
                </c:pt>
                <c:pt idx="2">
                  <c:v>неналоговые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69.753181455251692</c:v>
                </c:pt>
                <c:pt idx="1">
                  <c:v>29.247094468593339</c:v>
                </c:pt>
                <c:pt idx="2">
                  <c:v>0.99972407615498138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034518623226263E-2"/>
          <c:y val="0.15147955414447503"/>
          <c:w val="0.89365956974047811"/>
          <c:h val="0.753959613245938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explosion val="29"/>
          <c:dPt>
            <c:idx val="1"/>
            <c:bubble3D val="0"/>
            <c:spPr>
              <a:solidFill>
                <a:srgbClr val="00D9CD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Pt>
            <c:idx val="4"/>
            <c:bubble3D val="0"/>
            <c:spPr>
              <a:solidFill>
                <a:schemeClr val="accent4"/>
              </a:solidFill>
            </c:spPr>
          </c:dPt>
          <c:dPt>
            <c:idx val="5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6.0131893540500359E-2"/>
                  <c:y val="-6.1770306040137883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3711215224437204"/>
                  <c:y val="-6.9284699576990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57,850;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 1%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0473689607259976E-16"/>
                  <c:y val="-8.640836048875612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174,487; 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3%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9990913200825116E-2"/>
                  <c:y val="-6.741458628032985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555,134;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 10%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8567187208306923E-3"/>
                  <c:y val="6.0273159480803147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134,968; 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2%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29421908632684135"/>
                  <c:y val="2.2442868019931457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1.4282693921066304E-2"/>
                  <c:y val="0.10430963253537055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1.7305878543046046E-2"/>
                  <c:y val="3.9199973149411829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8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социалка</c:v>
                </c:pt>
              </c:strCache>
            </c:strRef>
          </c:cat>
          <c:val>
            <c:numRef>
              <c:f>Лист1!$B$2:$B$8</c:f>
              <c:numCache>
                <c:formatCode>0.000</c:formatCode>
                <c:ptCount val="7"/>
                <c:pt idx="0">
                  <c:v>4603.4889999999996</c:v>
                </c:pt>
                <c:pt idx="1">
                  <c:v>64.08</c:v>
                </c:pt>
                <c:pt idx="2">
                  <c:v>111.34699999999999</c:v>
                </c:pt>
                <c:pt idx="3">
                  <c:v>586.351</c:v>
                </c:pt>
                <c:pt idx="4">
                  <c:v>102.18600000000001</c:v>
                </c:pt>
                <c:pt idx="5" formatCode="0.00">
                  <c:v>65</c:v>
                </c:pt>
                <c:pt idx="6">
                  <c:v>280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социалка</c:v>
                </c:pt>
              </c:strCache>
            </c:strRef>
          </c:cat>
          <c:val>
            <c:numRef>
              <c:f>Лист1!$C$2:$C$8</c:f>
              <c:numCache>
                <c:formatCode>0.00</c:formatCode>
                <c:ptCount val="7"/>
                <c:pt idx="0">
                  <c:v>79.2</c:v>
                </c:pt>
                <c:pt idx="1">
                  <c:v>1.1000000000000001</c:v>
                </c:pt>
                <c:pt idx="2">
                  <c:v>1.92</c:v>
                </c:pt>
                <c:pt idx="3">
                  <c:v>10.09</c:v>
                </c:pt>
                <c:pt idx="4">
                  <c:v>1.76</c:v>
                </c:pt>
                <c:pt idx="5">
                  <c:v>1.1200000000000001</c:v>
                </c:pt>
                <c:pt idx="6">
                  <c:v>4.82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060915217458105E-3"/>
          <c:y val="0.20416251997295334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00D9CD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Pt>
            <c:idx val="4"/>
            <c:bubble3D val="0"/>
            <c:spPr>
              <a:solidFill>
                <a:schemeClr val="accent4"/>
              </a:solidFill>
            </c:spPr>
          </c:dPt>
          <c:dPt>
            <c:idx val="5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6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9.0060915217458112E-2"/>
                  <c:y val="-0.1436442357406218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-0.11407739565580184"/>
                  <c:y val="-0.12216527366670048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4.647852366285532E-2"/>
                  <c:y val="-0.15362307581783988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6916323718168431E-2"/>
                  <c:y val="-4.5092017946148734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170,000; 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3%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3.2197368141128526E-3"/>
                  <c:y val="2.2442490904928929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3.1884400551238874E-2"/>
                  <c:y val="4.6837683292032958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10136273274600684"/>
                  <c:y val="5.6740723253778406E-3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6.0042973948521089E-3"/>
                  <c:y val="4.789360529861663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социалка</c:v>
                </c:pt>
                <c:pt idx="6">
                  <c:v>условно утвержденные расходы</c:v>
                </c:pt>
              </c:strCache>
            </c:strRef>
          </c:cat>
          <c:val>
            <c:numRef>
              <c:f>Лист1!$B$2:$B$8</c:f>
              <c:numCache>
                <c:formatCode>0.000</c:formatCode>
                <c:ptCount val="7"/>
                <c:pt idx="0">
                  <c:v>4608.7209999999995</c:v>
                </c:pt>
                <c:pt idx="1">
                  <c:v>0</c:v>
                </c:pt>
                <c:pt idx="2">
                  <c:v>105.34699999999999</c:v>
                </c:pt>
                <c:pt idx="3">
                  <c:v>605.97</c:v>
                </c:pt>
                <c:pt idx="4">
                  <c:v>30</c:v>
                </c:pt>
                <c:pt idx="5">
                  <c:v>280</c:v>
                </c:pt>
                <c:pt idx="6">
                  <c:v>145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социалка</c:v>
                </c:pt>
                <c:pt idx="6">
                  <c:v>условно утвержденные расходы</c:v>
                </c:pt>
              </c:strCache>
            </c:strRef>
          </c:cat>
          <c:val>
            <c:numRef>
              <c:f>Лист1!$C$2:$C$8</c:f>
              <c:numCache>
                <c:formatCode>0.00</c:formatCode>
                <c:ptCount val="7"/>
                <c:pt idx="0">
                  <c:v>79.8</c:v>
                </c:pt>
                <c:pt idx="1">
                  <c:v>0</c:v>
                </c:pt>
                <c:pt idx="2">
                  <c:v>1.82</c:v>
                </c:pt>
                <c:pt idx="3">
                  <c:v>10.49</c:v>
                </c:pt>
                <c:pt idx="4">
                  <c:v>0.52</c:v>
                </c:pt>
                <c:pt idx="5">
                  <c:v>4.8499999999999996</c:v>
                </c:pt>
                <c:pt idx="6">
                  <c:v>2.5099999999999998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62340827378518"/>
          <c:y val="6.7051047418063281E-2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3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00D9CD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Pt>
            <c:idx val="4"/>
            <c:bubble3D val="0"/>
            <c:spPr>
              <a:solidFill>
                <a:schemeClr val="accent4"/>
              </a:solidFill>
            </c:spPr>
          </c:dPt>
          <c:dPt>
            <c:idx val="5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6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0.12008122028994414"/>
                  <c:y val="2.1133901846769922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8.3585748155642167E-2"/>
                  <c:y val="-0.10336646791448993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7265835710925628E-2"/>
                  <c:y val="-9.1361766044640608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205152146215432E-2"/>
                  <c:y val="-2.5934952941704521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229652970000971E-2"/>
                  <c:y val="3.4964217443001898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7365446392481214E-2"/>
                  <c:y val="5.1626666706892442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9334305644526388E-2"/>
                  <c:y val="2.4831891559826843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2008358409349315E-2"/>
                  <c:y val="7.6629768477786603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социалка</c:v>
                </c:pt>
                <c:pt idx="6">
                  <c:v>условно утвержденные расходы</c:v>
                </c:pt>
              </c:strCache>
            </c:strRef>
          </c:cat>
          <c:val>
            <c:numRef>
              <c:f>Лист1!$B$2:$B$8</c:f>
              <c:numCache>
                <c:formatCode>0.000</c:formatCode>
                <c:ptCount val="7"/>
                <c:pt idx="0">
                  <c:v>4500.7730000000001</c:v>
                </c:pt>
                <c:pt idx="1">
                  <c:v>0</c:v>
                </c:pt>
                <c:pt idx="2">
                  <c:v>95.346999999999994</c:v>
                </c:pt>
                <c:pt idx="3">
                  <c:v>628.995</c:v>
                </c:pt>
                <c:pt idx="4">
                  <c:v>10</c:v>
                </c:pt>
                <c:pt idx="5">
                  <c:v>280</c:v>
                </c:pt>
                <c:pt idx="6">
                  <c:v>291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социалка</c:v>
                </c:pt>
                <c:pt idx="6">
                  <c:v>условно утвержденные расходы</c:v>
                </c:pt>
              </c:strCache>
            </c:strRef>
          </c:cat>
          <c:val>
            <c:numRef>
              <c:f>Лист1!$C$2:$C$8</c:f>
              <c:numCache>
                <c:formatCode>0.00</c:formatCode>
                <c:ptCount val="7"/>
                <c:pt idx="0">
                  <c:v>77.52</c:v>
                </c:pt>
                <c:pt idx="1">
                  <c:v>0</c:v>
                </c:pt>
                <c:pt idx="2">
                  <c:v>1.64</c:v>
                </c:pt>
                <c:pt idx="3">
                  <c:v>10.83</c:v>
                </c:pt>
                <c:pt idx="4">
                  <c:v>0.17</c:v>
                </c:pt>
                <c:pt idx="5">
                  <c:v>4.82</c:v>
                </c:pt>
                <c:pt idx="6">
                  <c:v>5.01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6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3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г.</c:v>
                </c:pt>
              </c:strCache>
            </c:strRef>
          </c:tx>
          <c:explosion val="15"/>
          <c:dPt>
            <c:idx val="0"/>
            <c:bubble3D val="0"/>
            <c:explosion val="4"/>
          </c:dPt>
          <c:dPt>
            <c:idx val="1"/>
            <c:bubble3D val="0"/>
            <c:explosion val="7"/>
          </c:dPt>
          <c:dPt>
            <c:idx val="2"/>
            <c:bubble3D val="0"/>
            <c:explosion val="0"/>
          </c:dPt>
          <c:dPt>
            <c:idx val="3"/>
            <c:bubble3D val="0"/>
            <c:explosion val="0"/>
          </c:dPt>
          <c:dPt>
            <c:idx val="4"/>
            <c:bubble3D val="0"/>
            <c:explosion val="0"/>
          </c:dPt>
          <c:dPt>
            <c:idx val="5"/>
            <c:bubble3D val="0"/>
            <c:explosion val="0"/>
          </c:dPt>
          <c:dPt>
            <c:idx val="6"/>
            <c:bubble3D val="0"/>
            <c:explosion val="0"/>
          </c:dPt>
          <c:dPt>
            <c:idx val="7"/>
            <c:bubble3D val="0"/>
            <c:explosion val="1"/>
          </c:dPt>
          <c:dLbls>
            <c:dLbl>
              <c:idx val="0"/>
              <c:layout>
                <c:manualLayout>
                  <c:x val="-5.0823194585944351E-2"/>
                  <c:y val="4.310386765375279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162,309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(11,0%)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0060915217458105E-3"/>
                  <c:y val="0.146291960172130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494,690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(33,6%)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726843589482965E-2"/>
                  <c:y val="-0.1487243519372963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46,800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(3,2%)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543483348196907E-4"/>
                  <c:y val="-8.657165128477424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600,000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(40,7%)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4913827541620672E-2"/>
                  <c:y val="-0.1423058545972771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8,255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9367658912603092E-2"/>
                  <c:y val="-3.0241606268556327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111,280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(7,5%)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0807286188059483"/>
                  <c:y val="5.1626666706892269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50,000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(3,4%)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7083350076942906E-3"/>
                  <c:y val="1.0463432855239504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Доход от уплаты акцизов</c:v>
                </c:pt>
                <c:pt idx="2">
                  <c:v>УСНО</c:v>
                </c:pt>
                <c:pt idx="3">
                  <c:v>ЕСХН</c:v>
                </c:pt>
                <c:pt idx="4">
                  <c:v>Налог на имущество физических лиц</c:v>
                </c:pt>
                <c:pt idx="5">
                  <c:v>Транспортный налог</c:v>
                </c:pt>
                <c:pt idx="6">
                  <c:v>Земельный налог</c:v>
                </c:pt>
                <c:pt idx="7">
                  <c:v>Госпошлина</c:v>
                </c:pt>
              </c:strCache>
            </c:strRef>
          </c:cat>
          <c:val>
            <c:numRef>
              <c:f>Лист1!$B$2:$B$9</c:f>
              <c:numCache>
                <c:formatCode>0.00</c:formatCode>
                <c:ptCount val="8"/>
                <c:pt idx="0">
                  <c:v>132.21299999999999</c:v>
                </c:pt>
                <c:pt idx="1">
                  <c:v>461.27600000000001</c:v>
                </c:pt>
                <c:pt idx="2">
                  <c:v>47.978000000000002</c:v>
                </c:pt>
                <c:pt idx="3">
                  <c:v>900</c:v>
                </c:pt>
                <c:pt idx="4">
                  <c:v>19.773</c:v>
                </c:pt>
                <c:pt idx="5">
                  <c:v>112.486</c:v>
                </c:pt>
                <c:pt idx="6">
                  <c:v>49.5</c:v>
                </c:pt>
                <c:pt idx="7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3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г.</c:v>
                </c:pt>
              </c:strCache>
            </c:strRef>
          </c:tx>
          <c:explosion val="3"/>
          <c:dPt>
            <c:idx val="0"/>
            <c:bubble3D val="0"/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8.1055060076067248E-2"/>
                  <c:y val="-3.7711500217570418E-7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170,425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(11,3%)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012183043491621E-2"/>
                  <c:y val="9.733262787686893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513,487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(34,1%)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5925606374705412E-2"/>
                  <c:y val="-0.13917052046772818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48,672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(3,2%)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2263861934962309E-2"/>
                  <c:y val="-0.12009717499380586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600,000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(39,8%)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6569222805031117E-2"/>
                  <c:y val="-0.23008917638460596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8,569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5741087869669324E-2"/>
                  <c:y val="-2.545149150868996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115,508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(7,7%)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4474443737929829"/>
                  <c:y val="2.2890503527722289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50,000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(3,3%)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2714662909794892E-2"/>
                  <c:y val="2.9621252089688507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Доход от уплаты акцизов</c:v>
                </c:pt>
                <c:pt idx="2">
                  <c:v>УСНО</c:v>
                </c:pt>
                <c:pt idx="3">
                  <c:v>ЕСХН</c:v>
                </c:pt>
                <c:pt idx="4">
                  <c:v>Налог на имущество физических лиц</c:v>
                </c:pt>
                <c:pt idx="5">
                  <c:v>Транспортный налог</c:v>
                </c:pt>
                <c:pt idx="6">
                  <c:v>Земельный налог</c:v>
                </c:pt>
                <c:pt idx="7">
                  <c:v>Госпошлина</c:v>
                </c:pt>
              </c:strCache>
            </c:strRef>
          </c:cat>
          <c:val>
            <c:numRef>
              <c:f>Лист1!$B$2:$B$9</c:f>
              <c:numCache>
                <c:formatCode>0.00</c:formatCode>
                <c:ptCount val="8"/>
                <c:pt idx="0">
                  <c:v>138.82400000000001</c:v>
                </c:pt>
                <c:pt idx="1">
                  <c:v>478.80500000000001</c:v>
                </c:pt>
                <c:pt idx="2">
                  <c:v>49.896999999999998</c:v>
                </c:pt>
                <c:pt idx="3">
                  <c:v>900</c:v>
                </c:pt>
                <c:pt idx="4">
                  <c:v>20.524000000000001</c:v>
                </c:pt>
                <c:pt idx="5">
                  <c:v>116.76</c:v>
                </c:pt>
                <c:pt idx="6">
                  <c:v>49.5</c:v>
                </c:pt>
                <c:pt idx="7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0"/>
      <c:hPercent val="60"/>
      <c:rotY val="20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046701666717877E-2"/>
          <c:y val="0.20416251997295332"/>
          <c:w val="0.81560677655201452"/>
          <c:h val="0.686908565827874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г.</c:v>
                </c:pt>
              </c:strCache>
            </c:strRef>
          </c:tx>
          <c:dLbls>
            <c:dLbl>
              <c:idx val="0"/>
              <c:layout>
                <c:manualLayout>
                  <c:x val="5.4036312750119851E-2"/>
                  <c:y val="-3.352590082403401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80,000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0040610144972122E-3"/>
                  <c:y val="0.13665893455206854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365,406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(10,16%)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0.23711030349838275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5,940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(0,17%)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9261831427713709E-2"/>
                  <c:y val="-3.3888685456295954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2621,790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(72,93%)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7835417814096193E-2"/>
                  <c:y val="-2.11459695268451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31,00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(0,86%)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6262377466333525E-2"/>
                  <c:y val="5.5968391728962924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342,50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(9,53%)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8977465860767243"/>
                  <c:y val="5.6415273006749228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34,50 (0,96%)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7.1342191293166005E-2"/>
                  <c:y val="6.7936136328581809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4,0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(0,11%)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</c:f>
              <c:strCache>
                <c:ptCount val="1"/>
                <c:pt idx="0">
                  <c:v>НДФЛ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0"/>
      <c:hPercent val="6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7063699626392168"/>
          <c:w val="0.84262505111725172"/>
          <c:h val="0.706066007947321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г.</c:v>
                </c:pt>
              </c:strCache>
            </c:strRef>
          </c:tx>
          <c:dLbls>
            <c:dLbl>
              <c:idx val="0"/>
              <c:layout>
                <c:manualLayout>
                  <c:x val="0.58239391840622912"/>
                  <c:y val="-3.7711500232936104E-7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82,000 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5050762681215091E-2"/>
                  <c:y val="7.184040794792494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395,577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(10,64%)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7.41992622876324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6,166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(0,17%)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0483563292021932"/>
                  <c:y val="-7.6992930225050923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2695,20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(72,5%)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722548558434407E-2"/>
                  <c:y val="-0.2318770786107535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31,00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(0,83%)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0238011379350293E-2"/>
                  <c:y val="-9.7291145226610296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355,515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(9,56%)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2072819332130939"/>
                  <c:y val="-9.684313260381692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34,50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(0,93%)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0136273274600695"/>
                  <c:y val="0.10625102056747511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4,096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(0,11%)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</c:f>
              <c:strCache>
                <c:ptCount val="1"/>
                <c:pt idx="0">
                  <c:v>НДФЛ</c:v>
                </c:pt>
              </c:strCache>
            </c:strRef>
          </c:cat>
          <c:val>
            <c:numRef>
              <c:f>Лист1!$B$2</c:f>
              <c:numCache>
                <c:formatCode>0.000</c:formatCode>
                <c:ptCount val="1"/>
                <c:pt idx="0">
                  <c:v>159.62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0"/>
      <c:hPercent val="6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32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г.</c:v>
                </c:pt>
              </c:strCache>
            </c:strRef>
          </c:tx>
          <c:dLbls>
            <c:dLbl>
              <c:idx val="0"/>
              <c:layout>
                <c:manualLayout>
                  <c:x val="0.54636955231924578"/>
                  <c:y val="-1.4368081589584988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83,000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6064976231955312E-2"/>
                  <c:y val="6.22616868882016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398,741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(10,46%)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13646094917583407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6,394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(0,17%)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7688436509418576"/>
                  <c:y val="-1.4731243336849296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2767,970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(72,63%)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5743357121076382E-3"/>
                  <c:y val="-0.2222987346660326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31,00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(0,81%)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2195004337579511E-3"/>
                  <c:y val="-7.3344342577301977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368,669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(9,67%)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2673225433580665"/>
                  <c:y val="3.733438523277989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34,50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(0,91%)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7326183615532189E-2"/>
                  <c:y val="0.1110400039823344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4,137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(0,11%)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</c:f>
              <c:strCache>
                <c:ptCount val="1"/>
                <c:pt idx="0">
                  <c:v>НДФЛ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166.005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c:rich>
      </c:tx>
      <c:layout>
        <c:manualLayout>
          <c:xMode val="edge"/>
          <c:yMode val="edge"/>
          <c:x val="0.37923611324510043"/>
          <c:y val="7.6629768477786603E-2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020305072486035E-3"/>
          <c:y val="0.23289868315212328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explosion val="25"/>
          <c:dPt>
            <c:idx val="2"/>
            <c:bubble3D val="0"/>
            <c:explosion val="10"/>
          </c:dPt>
          <c:dLbls>
            <c:dLbl>
              <c:idx val="0"/>
              <c:layout>
                <c:manualLayout>
                  <c:x val="0.3240299541185731"/>
                  <c:y val="-7.5423000487823194E-7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3809340333343575"/>
                  <c:y val="-8.1419129007648264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41704420549017013"/>
                  <c:y val="3.188394210379638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 </a:t>
                    </a:r>
                    <a:r>
                      <a:rPr lang="ru-RU" dirty="0" smtClean="0"/>
                      <a:t>3824,027;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80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7665956737667444E-3"/>
                  <c:y val="2.8373001431905662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5.7862851839991635E-3"/>
                  <c:y val="-0.1020805745615371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2.7665335659872115E-2"/>
                  <c:y val="-7.7685530647651435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8.2997314023931981E-3"/>
                  <c:y val="-8.6934468181813513E-3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прочие</c:v>
                </c:pt>
              </c:strCache>
            </c:strRef>
          </c:cat>
          <c:val>
            <c:numRef>
              <c:f>Лист1!$B$2:$B$4</c:f>
              <c:numCache>
                <c:formatCode>0.000</c:formatCode>
                <c:ptCount val="3"/>
                <c:pt idx="0">
                  <c:v>393.36</c:v>
                </c:pt>
                <c:pt idx="1">
                  <c:v>69.427000000000007</c:v>
                </c:pt>
                <c:pt idx="2">
                  <c:v>3824.027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прочие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9.26</c:v>
                </c:pt>
                <c:pt idx="1">
                  <c:v>1.63</c:v>
                </c:pt>
                <c:pt idx="2">
                  <c:v>90.01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6722799121610605"/>
          <c:y val="2.8736163179169976E-2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7063699626392168"/>
          <c:w val="0.91767581379846686"/>
          <c:h val="0.76832769483552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0.3310471413341779"/>
                  <c:y val="-4.7893982413618807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7712027268837741"/>
                  <c:y val="-3.8773078966750148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9950927438322453E-2"/>
                  <c:y val="0.19872150471902858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7133793644677778"/>
                  <c:y val="-3.8678045986157615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5.7862851839991635E-3"/>
                  <c:y val="-0.1020805745615371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2.7665335659872115E-2"/>
                  <c:y val="-7.7685530647651435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8.2997314023931981E-3"/>
                  <c:y val="-8.6934468181813513E-3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прочие</c:v>
                </c:pt>
              </c:strCache>
            </c:strRef>
          </c:cat>
          <c:val>
            <c:numRef>
              <c:f>Лист1!$B$2:$B$4</c:f>
              <c:numCache>
                <c:formatCode>0.000</c:formatCode>
                <c:ptCount val="3"/>
                <c:pt idx="0">
                  <c:v>389.33</c:v>
                </c:pt>
                <c:pt idx="1">
                  <c:v>5.3470000000000004</c:v>
                </c:pt>
                <c:pt idx="2">
                  <c:v>3824.027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прочие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9.23</c:v>
                </c:pt>
                <c:pt idx="1">
                  <c:v>0.13</c:v>
                </c:pt>
                <c:pt idx="2">
                  <c:v>90.64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3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0.32804558358763919"/>
                  <c:y val="-3.8315638468898003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6211035653248929"/>
                  <c:y val="-3.599487274442803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4,641; </a:t>
                    </a:r>
                    <a:endParaRPr lang="ru-RU" dirty="0" smtClean="0"/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0</a:t>
                    </a:r>
                    <a:r>
                      <a:rPr lang="en-US" dirty="0"/>
                      <a:t>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106877013665148E-2"/>
                  <c:y val="0.17956481682958664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7665771341310662E-3"/>
                  <c:y val="-4.3467576352592512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5.7862851839991635E-3"/>
                  <c:y val="-0.1020805745615371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2.7665335659872115E-2"/>
                  <c:y val="-7.7685530647651435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8.2997314023931981E-3"/>
                  <c:y val="-8.6934468181813513E-3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прочие</c:v>
                </c:pt>
              </c:strCache>
            </c:strRef>
          </c:cat>
          <c:val>
            <c:numRef>
              <c:f>Лист1!$B$2:$B$4</c:f>
              <c:numCache>
                <c:formatCode>0.000</c:formatCode>
                <c:ptCount val="3"/>
                <c:pt idx="0">
                  <c:v>386.08</c:v>
                </c:pt>
                <c:pt idx="1">
                  <c:v>5.3470000000000004</c:v>
                </c:pt>
                <c:pt idx="2">
                  <c:v>3824.027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прочие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9.16</c:v>
                </c:pt>
                <c:pt idx="1">
                  <c:v>0.13</c:v>
                </c:pt>
                <c:pt idx="2">
                  <c:v>90.71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C9C6D-6A51-4247-87A4-1575277B074F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627A623-F456-49E6-9CEE-DAA3672B5407}">
      <dgm:prSet phldrT="[Текст]" custT="1"/>
      <dgm:spPr/>
      <dgm:t>
        <a:bodyPr/>
        <a:lstStyle/>
        <a:p>
          <a:pPr algn="ctr"/>
          <a:r>
            <a:rPr lang="ru-RU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  <a:endParaRPr lang="ru-RU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C58825-5F4F-41D0-8178-5355F73EDE80}" type="parTrans" cxnId="{CD932D36-ABBF-4337-950C-C43E95D7B95B}">
      <dgm:prSet/>
      <dgm:spPr/>
      <dgm:t>
        <a:bodyPr/>
        <a:lstStyle/>
        <a:p>
          <a:endParaRPr lang="ru-RU"/>
        </a:p>
      </dgm:t>
    </dgm:pt>
    <dgm:pt modelId="{56A9D455-555B-45DB-96CC-EC3F93F05754}" type="sibTrans" cxnId="{CD932D36-ABBF-4337-950C-C43E95D7B95B}">
      <dgm:prSet/>
      <dgm:spPr/>
      <dgm:t>
        <a:bodyPr/>
        <a:lstStyle/>
        <a:p>
          <a:endParaRPr lang="ru-RU"/>
        </a:p>
      </dgm:t>
    </dgm:pt>
    <dgm:pt modelId="{218221A9-4C38-4F17-9344-04F7516440AE}">
      <dgm:prSet phldrT="[Текст]" custT="1"/>
      <dgm:spPr>
        <a:gradFill rotWithShape="0">
          <a:gsLst>
            <a:gs pos="0">
              <a:srgbClr val="43D126"/>
            </a:gs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algn="ctr"/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Рассмотрение проекта бюджета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A5589F-096F-4E3E-A1BC-D49273B72AB3}" type="parTrans" cxnId="{7342DC98-6593-45FB-BEF6-36BB73B11D0F}">
      <dgm:prSet/>
      <dgm:spPr/>
      <dgm:t>
        <a:bodyPr/>
        <a:lstStyle/>
        <a:p>
          <a:endParaRPr lang="ru-RU"/>
        </a:p>
      </dgm:t>
    </dgm:pt>
    <dgm:pt modelId="{657C3D9B-04F0-4444-8786-4E19562DC442}" type="sibTrans" cxnId="{7342DC98-6593-45FB-BEF6-36BB73B11D0F}">
      <dgm:prSet/>
      <dgm:spPr/>
      <dgm:t>
        <a:bodyPr/>
        <a:lstStyle/>
        <a:p>
          <a:endParaRPr lang="ru-RU"/>
        </a:p>
      </dgm:t>
    </dgm:pt>
    <dgm:pt modelId="{47DE6AAF-E77F-41E5-887E-2B7590088927}">
      <dgm:prSet phldrT="[Текст]" custT="1"/>
      <dgm:spPr/>
      <dgm:t>
        <a:bodyPr/>
        <a:lstStyle/>
        <a:p>
          <a:pPr algn="ctr"/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Утверждение проекта бюджета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AA7693-4FDD-4AA4-B51C-652E8B28A79E}" type="parTrans" cxnId="{0E446707-9453-4FD4-BC78-351F1BEE3AFF}">
      <dgm:prSet/>
      <dgm:spPr/>
      <dgm:t>
        <a:bodyPr/>
        <a:lstStyle/>
        <a:p>
          <a:endParaRPr lang="ru-RU"/>
        </a:p>
      </dgm:t>
    </dgm:pt>
    <dgm:pt modelId="{D78296D0-EE61-4F7A-BB83-B29F5D0FAF2E}" type="sibTrans" cxnId="{0E446707-9453-4FD4-BC78-351F1BEE3AFF}">
      <dgm:prSet/>
      <dgm:spPr/>
      <dgm:t>
        <a:bodyPr/>
        <a:lstStyle/>
        <a:p>
          <a:endParaRPr lang="ru-RU"/>
        </a:p>
      </dgm:t>
    </dgm:pt>
    <dgm:pt modelId="{D4C136E3-2B52-41D4-B355-0A631098C734}">
      <dgm:prSet custT="1"/>
      <dgm:spPr/>
      <dgm:t>
        <a:bodyPr/>
        <a:lstStyle/>
        <a:p>
          <a:endParaRPr lang="ru-RU" sz="1800" dirty="0"/>
        </a:p>
      </dgm:t>
    </dgm:pt>
    <dgm:pt modelId="{CAAEC522-1EE6-477C-9315-13D95161B2C6}" type="parTrans" cxnId="{DDA24827-781D-420A-805A-95362DA8B5C9}">
      <dgm:prSet/>
      <dgm:spPr/>
      <dgm:t>
        <a:bodyPr/>
        <a:lstStyle/>
        <a:p>
          <a:endParaRPr lang="ru-RU"/>
        </a:p>
      </dgm:t>
    </dgm:pt>
    <dgm:pt modelId="{542ED1C8-C58B-46C1-8B4B-217383B74ED8}" type="sibTrans" cxnId="{DDA24827-781D-420A-805A-95362DA8B5C9}">
      <dgm:prSet/>
      <dgm:spPr/>
      <dgm:t>
        <a:bodyPr/>
        <a:lstStyle/>
        <a:p>
          <a:endParaRPr lang="ru-RU"/>
        </a:p>
      </dgm:t>
    </dgm:pt>
    <dgm:pt modelId="{4EDB460E-EA2F-4B80-AEEC-65936D828CCA}" type="pres">
      <dgm:prSet presAssocID="{F72C9C6D-6A51-4247-87A4-1575277B07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CDFDD-DB88-40D3-B31F-08B0A5D02257}" type="pres">
      <dgm:prSet presAssocID="{9627A623-F456-49E6-9CEE-DAA3672B5407}" presName="parentLin" presStyleCnt="0"/>
      <dgm:spPr/>
    </dgm:pt>
    <dgm:pt modelId="{E7FC8D2D-AAE0-49BA-AE07-D93E3B7B6599}" type="pres">
      <dgm:prSet presAssocID="{9627A623-F456-49E6-9CEE-DAA3672B540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8FFED77-E205-4786-9C92-75818F45B3C3}" type="pres">
      <dgm:prSet presAssocID="{9627A623-F456-49E6-9CEE-DAA3672B5407}" presName="parentText" presStyleLbl="node1" presStyleIdx="0" presStyleCnt="3" custScaleX="39494" custScaleY="98035" custLinFactNeighborX="-100000" custLinFactNeighborY="348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CF280-A800-4A52-9348-48B5CE864AA0}" type="pres">
      <dgm:prSet presAssocID="{9627A623-F456-49E6-9CEE-DAA3672B5407}" presName="negativeSpace" presStyleCnt="0"/>
      <dgm:spPr/>
    </dgm:pt>
    <dgm:pt modelId="{3F006C1C-44CC-40A3-93A0-4C77B17DE774}" type="pres">
      <dgm:prSet presAssocID="{9627A623-F456-49E6-9CEE-DAA3672B5407}" presName="childText" presStyleLbl="conFgAcc1" presStyleIdx="0" presStyleCnt="3" custScaleY="94049" custLinFactNeighborX="21" custLinFactNeighborY="-14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34631-6144-4228-8D06-27AB84B1D686}" type="pres">
      <dgm:prSet presAssocID="{56A9D455-555B-45DB-96CC-EC3F93F05754}" presName="spaceBetweenRectangles" presStyleCnt="0"/>
      <dgm:spPr/>
    </dgm:pt>
    <dgm:pt modelId="{A0BDE4B3-C4CF-48C6-9A36-500B2C3489D7}" type="pres">
      <dgm:prSet presAssocID="{218221A9-4C38-4F17-9344-04F7516440AE}" presName="parentLin" presStyleCnt="0"/>
      <dgm:spPr/>
    </dgm:pt>
    <dgm:pt modelId="{A8C73946-C8F9-4786-96E6-D3060C361670}" type="pres">
      <dgm:prSet presAssocID="{218221A9-4C38-4F17-9344-04F7516440A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6F08A94-15C6-481E-9154-B20A5FEF7382}" type="pres">
      <dgm:prSet presAssocID="{218221A9-4C38-4F17-9344-04F7516440AE}" presName="parentText" presStyleLbl="node1" presStyleIdx="1" presStyleCnt="3" custScaleX="39494" custScaleY="98035" custLinFactNeighborX="-100000" custLinFactNeighborY="316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7E01B-2FE7-4714-993D-04B86A559172}" type="pres">
      <dgm:prSet presAssocID="{218221A9-4C38-4F17-9344-04F7516440AE}" presName="negativeSpace" presStyleCnt="0"/>
      <dgm:spPr/>
    </dgm:pt>
    <dgm:pt modelId="{82E27E00-3670-49D0-864C-CE6F328784BA}" type="pres">
      <dgm:prSet presAssocID="{218221A9-4C38-4F17-9344-04F7516440AE}" presName="childText" presStyleLbl="conFgAcc1" presStyleIdx="1" presStyleCnt="3" custScaleY="97371" custLinFactNeighborY="-41364">
        <dgm:presLayoutVars>
          <dgm:bulletEnabled val="1"/>
        </dgm:presLayoutVars>
      </dgm:prSet>
      <dgm:spPr/>
    </dgm:pt>
    <dgm:pt modelId="{4FBEA8CE-36EC-4653-AD90-08F2B7C28F2F}" type="pres">
      <dgm:prSet presAssocID="{657C3D9B-04F0-4444-8786-4E19562DC442}" presName="spaceBetweenRectangles" presStyleCnt="0"/>
      <dgm:spPr/>
    </dgm:pt>
    <dgm:pt modelId="{AB243640-CBD1-43F3-9550-87CD853188CF}" type="pres">
      <dgm:prSet presAssocID="{47DE6AAF-E77F-41E5-887E-2B7590088927}" presName="parentLin" presStyleCnt="0"/>
      <dgm:spPr/>
    </dgm:pt>
    <dgm:pt modelId="{537D21AA-C489-45EE-A8B2-F1889B87C301}" type="pres">
      <dgm:prSet presAssocID="{47DE6AAF-E77F-41E5-887E-2B759008892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6324098-4C94-444C-ACA4-D91C5374D090}" type="pres">
      <dgm:prSet presAssocID="{47DE6AAF-E77F-41E5-887E-2B7590088927}" presName="parentText" presStyleLbl="node1" presStyleIdx="2" presStyleCnt="3" custScaleX="39494" custScaleY="98035" custLinFactNeighborX="-100000" custLinFactNeighborY="174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59D56-97BB-4716-9C87-9D28D85A49EB}" type="pres">
      <dgm:prSet presAssocID="{47DE6AAF-E77F-41E5-887E-2B7590088927}" presName="negativeSpace" presStyleCnt="0"/>
      <dgm:spPr/>
    </dgm:pt>
    <dgm:pt modelId="{68FB6DFD-8703-4046-9703-C2FCDB4EF6BF}" type="pres">
      <dgm:prSet presAssocID="{47DE6AAF-E77F-41E5-887E-2B7590088927}" presName="childText" presStyleLbl="conFgAcc1" presStyleIdx="2" presStyleCnt="3" custScaleY="103172" custLinFactNeighborY="-51403">
        <dgm:presLayoutVars>
          <dgm:bulletEnabled val="1"/>
        </dgm:presLayoutVars>
      </dgm:prSet>
      <dgm:spPr/>
    </dgm:pt>
  </dgm:ptLst>
  <dgm:cxnLst>
    <dgm:cxn modelId="{7342DC98-6593-45FB-BEF6-36BB73B11D0F}" srcId="{F72C9C6D-6A51-4247-87A4-1575277B074F}" destId="{218221A9-4C38-4F17-9344-04F7516440AE}" srcOrd="1" destOrd="0" parTransId="{E5A5589F-096F-4E3E-A1BC-D49273B72AB3}" sibTransId="{657C3D9B-04F0-4444-8786-4E19562DC442}"/>
    <dgm:cxn modelId="{0E446707-9453-4FD4-BC78-351F1BEE3AFF}" srcId="{F72C9C6D-6A51-4247-87A4-1575277B074F}" destId="{47DE6AAF-E77F-41E5-887E-2B7590088927}" srcOrd="2" destOrd="0" parTransId="{67AA7693-4FDD-4AA4-B51C-652E8B28A79E}" sibTransId="{D78296D0-EE61-4F7A-BB83-B29F5D0FAF2E}"/>
    <dgm:cxn modelId="{673F727F-BB2F-4833-AFD9-E72732A12C65}" type="presOf" srcId="{F72C9C6D-6A51-4247-87A4-1575277B074F}" destId="{4EDB460E-EA2F-4B80-AEEC-65936D828CCA}" srcOrd="0" destOrd="0" presId="urn:microsoft.com/office/officeart/2005/8/layout/list1"/>
    <dgm:cxn modelId="{0D7EA2C6-6327-4F65-B34E-5C41E7340FB5}" type="presOf" srcId="{218221A9-4C38-4F17-9344-04F7516440AE}" destId="{A8C73946-C8F9-4786-96E6-D3060C361670}" srcOrd="0" destOrd="0" presId="urn:microsoft.com/office/officeart/2005/8/layout/list1"/>
    <dgm:cxn modelId="{DDA24827-781D-420A-805A-95362DA8B5C9}" srcId="{9627A623-F456-49E6-9CEE-DAA3672B5407}" destId="{D4C136E3-2B52-41D4-B355-0A631098C734}" srcOrd="0" destOrd="0" parTransId="{CAAEC522-1EE6-477C-9315-13D95161B2C6}" sibTransId="{542ED1C8-C58B-46C1-8B4B-217383B74ED8}"/>
    <dgm:cxn modelId="{B811D836-AD63-4EDA-9723-767181075CD2}" type="presOf" srcId="{9627A623-F456-49E6-9CEE-DAA3672B5407}" destId="{E7FC8D2D-AAE0-49BA-AE07-D93E3B7B6599}" srcOrd="0" destOrd="0" presId="urn:microsoft.com/office/officeart/2005/8/layout/list1"/>
    <dgm:cxn modelId="{CB9D3F4A-0227-4DF0-8757-0448ED526A12}" type="presOf" srcId="{9627A623-F456-49E6-9CEE-DAA3672B5407}" destId="{F8FFED77-E205-4786-9C92-75818F45B3C3}" srcOrd="1" destOrd="0" presId="urn:microsoft.com/office/officeart/2005/8/layout/list1"/>
    <dgm:cxn modelId="{713E71B4-C7F1-4C99-A285-31F8E42D109C}" type="presOf" srcId="{218221A9-4C38-4F17-9344-04F7516440AE}" destId="{26F08A94-15C6-481E-9154-B20A5FEF7382}" srcOrd="1" destOrd="0" presId="urn:microsoft.com/office/officeart/2005/8/layout/list1"/>
    <dgm:cxn modelId="{CD932D36-ABBF-4337-950C-C43E95D7B95B}" srcId="{F72C9C6D-6A51-4247-87A4-1575277B074F}" destId="{9627A623-F456-49E6-9CEE-DAA3672B5407}" srcOrd="0" destOrd="0" parTransId="{43C58825-5F4F-41D0-8178-5355F73EDE80}" sibTransId="{56A9D455-555B-45DB-96CC-EC3F93F05754}"/>
    <dgm:cxn modelId="{CE06CB27-3016-4178-AC41-097A17C71163}" type="presOf" srcId="{47DE6AAF-E77F-41E5-887E-2B7590088927}" destId="{537D21AA-C489-45EE-A8B2-F1889B87C301}" srcOrd="0" destOrd="0" presId="urn:microsoft.com/office/officeart/2005/8/layout/list1"/>
    <dgm:cxn modelId="{62ACCF19-8D71-4662-A87A-525DF1C2BC61}" type="presOf" srcId="{47DE6AAF-E77F-41E5-887E-2B7590088927}" destId="{B6324098-4C94-444C-ACA4-D91C5374D090}" srcOrd="1" destOrd="0" presId="urn:microsoft.com/office/officeart/2005/8/layout/list1"/>
    <dgm:cxn modelId="{49989055-CDD0-4EA3-8D7C-1315B80A38FE}" type="presOf" srcId="{D4C136E3-2B52-41D4-B355-0A631098C734}" destId="{3F006C1C-44CC-40A3-93A0-4C77B17DE774}" srcOrd="0" destOrd="0" presId="urn:microsoft.com/office/officeart/2005/8/layout/list1"/>
    <dgm:cxn modelId="{E4B4AEF6-EECD-4E4A-A17E-F909E9812213}" type="presParOf" srcId="{4EDB460E-EA2F-4B80-AEEC-65936D828CCA}" destId="{A43CDFDD-DB88-40D3-B31F-08B0A5D02257}" srcOrd="0" destOrd="0" presId="urn:microsoft.com/office/officeart/2005/8/layout/list1"/>
    <dgm:cxn modelId="{EDD9CE46-C0B0-4106-AF62-793A1ACD567F}" type="presParOf" srcId="{A43CDFDD-DB88-40D3-B31F-08B0A5D02257}" destId="{E7FC8D2D-AAE0-49BA-AE07-D93E3B7B6599}" srcOrd="0" destOrd="0" presId="urn:microsoft.com/office/officeart/2005/8/layout/list1"/>
    <dgm:cxn modelId="{0C889BEE-A783-471C-B1BF-975E01230511}" type="presParOf" srcId="{A43CDFDD-DB88-40D3-B31F-08B0A5D02257}" destId="{F8FFED77-E205-4786-9C92-75818F45B3C3}" srcOrd="1" destOrd="0" presId="urn:microsoft.com/office/officeart/2005/8/layout/list1"/>
    <dgm:cxn modelId="{1F932805-922E-42D4-BE41-18AA226AEDBB}" type="presParOf" srcId="{4EDB460E-EA2F-4B80-AEEC-65936D828CCA}" destId="{75FCF280-A800-4A52-9348-48B5CE864AA0}" srcOrd="1" destOrd="0" presId="urn:microsoft.com/office/officeart/2005/8/layout/list1"/>
    <dgm:cxn modelId="{FE299367-6EB2-4CBE-B7CA-D863BB6D1ACC}" type="presParOf" srcId="{4EDB460E-EA2F-4B80-AEEC-65936D828CCA}" destId="{3F006C1C-44CC-40A3-93A0-4C77B17DE774}" srcOrd="2" destOrd="0" presId="urn:microsoft.com/office/officeart/2005/8/layout/list1"/>
    <dgm:cxn modelId="{0934B097-014B-46D2-8C9D-816A1A15B7AB}" type="presParOf" srcId="{4EDB460E-EA2F-4B80-AEEC-65936D828CCA}" destId="{DB434631-6144-4228-8D06-27AB84B1D686}" srcOrd="3" destOrd="0" presId="urn:microsoft.com/office/officeart/2005/8/layout/list1"/>
    <dgm:cxn modelId="{6743CC84-DB12-4F21-A73A-CB04BD820AD9}" type="presParOf" srcId="{4EDB460E-EA2F-4B80-AEEC-65936D828CCA}" destId="{A0BDE4B3-C4CF-48C6-9A36-500B2C3489D7}" srcOrd="4" destOrd="0" presId="urn:microsoft.com/office/officeart/2005/8/layout/list1"/>
    <dgm:cxn modelId="{00539409-34AE-405B-8B0F-1A1E9782C9A7}" type="presParOf" srcId="{A0BDE4B3-C4CF-48C6-9A36-500B2C3489D7}" destId="{A8C73946-C8F9-4786-96E6-D3060C361670}" srcOrd="0" destOrd="0" presId="urn:microsoft.com/office/officeart/2005/8/layout/list1"/>
    <dgm:cxn modelId="{9767179A-4998-4F7C-9F89-C447252721D4}" type="presParOf" srcId="{A0BDE4B3-C4CF-48C6-9A36-500B2C3489D7}" destId="{26F08A94-15C6-481E-9154-B20A5FEF7382}" srcOrd="1" destOrd="0" presId="urn:microsoft.com/office/officeart/2005/8/layout/list1"/>
    <dgm:cxn modelId="{64B0D249-D571-4FEB-8E87-C4281EDC097E}" type="presParOf" srcId="{4EDB460E-EA2F-4B80-AEEC-65936D828CCA}" destId="{01F7E01B-2FE7-4714-993D-04B86A559172}" srcOrd="5" destOrd="0" presId="urn:microsoft.com/office/officeart/2005/8/layout/list1"/>
    <dgm:cxn modelId="{BC9E5584-547F-465B-BAF4-FCF437BE327A}" type="presParOf" srcId="{4EDB460E-EA2F-4B80-AEEC-65936D828CCA}" destId="{82E27E00-3670-49D0-864C-CE6F328784BA}" srcOrd="6" destOrd="0" presId="urn:microsoft.com/office/officeart/2005/8/layout/list1"/>
    <dgm:cxn modelId="{603D7E95-4FA0-45B5-A353-87CF73232C68}" type="presParOf" srcId="{4EDB460E-EA2F-4B80-AEEC-65936D828CCA}" destId="{4FBEA8CE-36EC-4653-AD90-08F2B7C28F2F}" srcOrd="7" destOrd="0" presId="urn:microsoft.com/office/officeart/2005/8/layout/list1"/>
    <dgm:cxn modelId="{7CECFBDB-CB8F-4B25-A97E-F659ED8A7701}" type="presParOf" srcId="{4EDB460E-EA2F-4B80-AEEC-65936D828CCA}" destId="{AB243640-CBD1-43F3-9550-87CD853188CF}" srcOrd="8" destOrd="0" presId="urn:microsoft.com/office/officeart/2005/8/layout/list1"/>
    <dgm:cxn modelId="{06FE59CB-2B75-49DD-82F4-A1DE05EB41C1}" type="presParOf" srcId="{AB243640-CBD1-43F3-9550-87CD853188CF}" destId="{537D21AA-C489-45EE-A8B2-F1889B87C301}" srcOrd="0" destOrd="0" presId="urn:microsoft.com/office/officeart/2005/8/layout/list1"/>
    <dgm:cxn modelId="{995425D5-F9D1-401C-9AB8-0825D8DB6E82}" type="presParOf" srcId="{AB243640-CBD1-43F3-9550-87CD853188CF}" destId="{B6324098-4C94-444C-ACA4-D91C5374D090}" srcOrd="1" destOrd="0" presId="urn:microsoft.com/office/officeart/2005/8/layout/list1"/>
    <dgm:cxn modelId="{B09D3AF9-77CF-47CE-AB8B-4C8985D8ABDA}" type="presParOf" srcId="{4EDB460E-EA2F-4B80-AEEC-65936D828CCA}" destId="{A0859D56-97BB-4716-9C87-9D28D85A49EB}" srcOrd="9" destOrd="0" presId="urn:microsoft.com/office/officeart/2005/8/layout/list1"/>
    <dgm:cxn modelId="{7B62EA73-4A0E-4197-997C-F4EC47D4D93E}" type="presParOf" srcId="{4EDB460E-EA2F-4B80-AEEC-65936D828CCA}" destId="{68FB6DFD-8703-4046-9703-C2FCDB4EF6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6C1C-44CC-40A3-93A0-4C77B17DE774}">
      <dsp:nvSpPr>
        <dsp:cNvPr id="0" name=""/>
        <dsp:cNvSpPr/>
      </dsp:nvSpPr>
      <dsp:spPr>
        <a:xfrm>
          <a:off x="0" y="597354"/>
          <a:ext cx="8280920" cy="9717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2691" tIns="853948" rIns="64269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0" y="597354"/>
        <a:ext cx="8280920" cy="971714"/>
      </dsp:txXfrm>
    </dsp:sp>
    <dsp:sp modelId="{F8FFED77-E205-4786-9C92-75818F45B3C3}">
      <dsp:nvSpPr>
        <dsp:cNvPr id="0" name=""/>
        <dsp:cNvSpPr/>
      </dsp:nvSpPr>
      <dsp:spPr>
        <a:xfrm>
          <a:off x="0" y="471054"/>
          <a:ext cx="2289326" cy="118653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  <a:endParaRPr lang="ru-RU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922" y="528976"/>
        <a:ext cx="2173482" cy="1070693"/>
      </dsp:txXfrm>
    </dsp:sp>
    <dsp:sp modelId="{82E27E00-3670-49D0-864C-CE6F328784BA}">
      <dsp:nvSpPr>
        <dsp:cNvPr id="0" name=""/>
        <dsp:cNvSpPr/>
      </dsp:nvSpPr>
      <dsp:spPr>
        <a:xfrm>
          <a:off x="0" y="2313256"/>
          <a:ext cx="8280920" cy="10060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F08A94-15C6-481E-9154-B20A5FEF7382}">
      <dsp:nvSpPr>
        <dsp:cNvPr id="0" name=""/>
        <dsp:cNvSpPr/>
      </dsp:nvSpPr>
      <dsp:spPr>
        <a:xfrm>
          <a:off x="0" y="2206840"/>
          <a:ext cx="2289326" cy="1186537"/>
        </a:xfrm>
        <a:prstGeom prst="roundRect">
          <a:avLst/>
        </a:prstGeom>
        <a:gradFill rotWithShape="0">
          <a:gsLst>
            <a:gs pos="0">
              <a:srgbClr val="43D126"/>
            </a:gs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Рассмотрение проекта бюджета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922" y="2264762"/>
        <a:ext cx="2173482" cy="1070693"/>
      </dsp:txXfrm>
    </dsp:sp>
    <dsp:sp modelId="{68FB6DFD-8703-4046-9703-C2FCDB4EF6BF}">
      <dsp:nvSpPr>
        <dsp:cNvPr id="0" name=""/>
        <dsp:cNvSpPr/>
      </dsp:nvSpPr>
      <dsp:spPr>
        <a:xfrm>
          <a:off x="0" y="3902580"/>
          <a:ext cx="8280920" cy="10659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324098-4C94-444C-ACA4-D91C5374D090}">
      <dsp:nvSpPr>
        <dsp:cNvPr id="0" name=""/>
        <dsp:cNvSpPr/>
      </dsp:nvSpPr>
      <dsp:spPr>
        <a:xfrm>
          <a:off x="0" y="3843426"/>
          <a:ext cx="2289326" cy="1186537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Утверждение проекта бюджета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922" y="3901348"/>
        <a:ext cx="2173482" cy="1070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137A86-F240-49D7-9D63-C2A85342C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421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137A86-F240-49D7-9D63-C2A85342C96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818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137A86-F240-49D7-9D63-C2A85342C96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079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137A86-F240-49D7-9D63-C2A85342C96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009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1E30A-3CE8-4E1A-BA70-C5051F0E9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224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004E9-3B9B-471E-BFD9-F1621D217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919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B88E0-33A9-4E4E-BC12-C7C2F92E6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493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70080-679F-44F7-9008-A3037B8CB9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AD586-5BA2-4A29-A9FB-10706F6EA58B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00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i="1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2006-297F-4971-8272-4C2676CCD4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A4CDE-3E0B-40E7-AF1F-04094F9D5B5A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6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i="1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C82C9C-685F-4024-8B35-0F97E7DEAE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05EC6-92FF-4973-83BF-C3CD0B03602D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59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bk object 17"/>
          <p:cNvSpPr>
            <a:spLocks noChangeArrowheads="1"/>
          </p:cNvSpPr>
          <p:nvPr/>
        </p:nvSpPr>
        <p:spPr bwMode="auto">
          <a:xfrm>
            <a:off x="1000125" y="17463"/>
            <a:ext cx="8143875" cy="10906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bk object 18"/>
          <p:cNvSpPr>
            <a:spLocks noChangeArrowheads="1"/>
          </p:cNvSpPr>
          <p:nvPr/>
        </p:nvSpPr>
        <p:spPr bwMode="auto">
          <a:xfrm>
            <a:off x="1319213" y="84138"/>
            <a:ext cx="5175250" cy="6223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bk object 19"/>
          <p:cNvSpPr>
            <a:spLocks noChangeArrowheads="1"/>
          </p:cNvSpPr>
          <p:nvPr/>
        </p:nvSpPr>
        <p:spPr bwMode="auto">
          <a:xfrm>
            <a:off x="6121400" y="84138"/>
            <a:ext cx="465138" cy="622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bk object 20"/>
          <p:cNvSpPr>
            <a:spLocks noChangeArrowheads="1"/>
          </p:cNvSpPr>
          <p:nvPr/>
        </p:nvSpPr>
        <p:spPr bwMode="auto">
          <a:xfrm>
            <a:off x="6215063" y="84138"/>
            <a:ext cx="2743200" cy="6223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bk object 21"/>
          <p:cNvSpPr>
            <a:spLocks noChangeArrowheads="1"/>
          </p:cNvSpPr>
          <p:nvPr/>
        </p:nvSpPr>
        <p:spPr bwMode="auto">
          <a:xfrm>
            <a:off x="6978650" y="419100"/>
            <a:ext cx="449263" cy="62388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i="1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9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754E51-06D8-479F-BA61-086DDFD3F0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5A435-BA02-47CD-80F9-C7881C3AA0A7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64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97E900-1C51-4FD4-89E5-6FBE095863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A7146-739C-44F5-A7DA-38D3CD920689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486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6964" y="274639"/>
            <a:ext cx="8230073" cy="16065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276225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276225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334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F9542C4-5F37-42C1-86F3-C884ECB16B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268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BBE36-5433-4365-9BC1-FBCB4C263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70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B9227-5B98-479C-AD8A-4E44BB190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9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13FD-1BEC-4CDA-8425-CCFB2E10E6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72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58AA2-29D9-428C-9390-D502981BC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80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90960-EF4C-49D3-A4E5-C70BDF4C5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98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D6E88-548E-489D-AF00-C96CC6C87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58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1F30A-78BE-4B63-AE5D-730CD9C47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4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4CD-49D6-4BCD-A4E0-F037D6BFC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49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F2D62A-BAC5-4A75-9E19-BA1A55558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174625" y="139700"/>
            <a:ext cx="879475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257175" y="1536700"/>
            <a:ext cx="86296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6386BA-E1C8-4462-9405-3C4E7D5241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01100" y="6513513"/>
            <a:ext cx="361950" cy="669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5400" fontAlgn="auto">
              <a:spcBef>
                <a:spcPts val="0"/>
              </a:spcBef>
              <a:spcAft>
                <a:spcPts val="0"/>
              </a:spcAft>
              <a:defRPr sz="2200" b="1" spc="-15">
                <a:latin typeface="Arial"/>
                <a:cs typeface="Arial"/>
              </a:defRPr>
            </a:lvl1pPr>
          </a:lstStyle>
          <a:p>
            <a:pPr>
              <a:defRPr/>
            </a:pPr>
            <a:fld id="{87339A77-940D-4CC5-998D-0ABDB4325EA1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1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27.jpeg"/><Relationship Id="rId3" Type="http://schemas.openxmlformats.org/officeDocument/2006/relationships/image" Target="../media/image9.png"/><Relationship Id="rId7" Type="http://schemas.openxmlformats.org/officeDocument/2006/relationships/image" Target="../media/image24.jpeg"/><Relationship Id="rId12" Type="http://schemas.openxmlformats.org/officeDocument/2006/relationships/image" Target="../media/image26.jpeg"/><Relationship Id="rId17" Type="http://schemas.microsoft.com/office/2007/relationships/hdphoto" Target="../media/hdphoto1.wdp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0.jpeg"/><Relationship Id="rId1" Type="http://schemas.openxmlformats.org/officeDocument/2006/relationships/vmlDrawing" Target="../drawings/vmlDrawing1.vml"/><Relationship Id="rId6" Type="http://schemas.openxmlformats.org/officeDocument/2006/relationships/chart" Target="../charts/chart3.xml"/><Relationship Id="rId11" Type="http://schemas.openxmlformats.org/officeDocument/2006/relationships/image" Target="../media/image25.jpeg"/><Relationship Id="rId5" Type="http://schemas.openxmlformats.org/officeDocument/2006/relationships/chart" Target="../charts/chart2.xml"/><Relationship Id="rId15" Type="http://schemas.openxmlformats.org/officeDocument/2006/relationships/image" Target="../media/image29.jpeg"/><Relationship Id="rId10" Type="http://schemas.openxmlformats.org/officeDocument/2006/relationships/oleObject" Target="../embeddings/oleObject2.bin"/><Relationship Id="rId4" Type="http://schemas.openxmlformats.org/officeDocument/2006/relationships/chart" Target="../charts/chart1.xml"/><Relationship Id="rId9" Type="http://schemas.openxmlformats.org/officeDocument/2006/relationships/image" Target="../media/image23.emf"/><Relationship Id="rId1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chart" Target="../charts/chart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jpeg"/><Relationship Id="rId5" Type="http://schemas.openxmlformats.org/officeDocument/2006/relationships/chart" Target="../charts/chart6.xml"/><Relationship Id="rId10" Type="http://schemas.openxmlformats.org/officeDocument/2006/relationships/image" Target="../media/image9.png"/><Relationship Id="rId4" Type="http://schemas.openxmlformats.org/officeDocument/2006/relationships/chart" Target="../charts/chart5.xml"/><Relationship Id="rId9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chart" Target="../charts/chart7.xml"/><Relationship Id="rId7" Type="http://schemas.openxmlformats.org/officeDocument/2006/relationships/image" Target="../media/image2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24.jpe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12.xml"/><Relationship Id="rId11" Type="http://schemas.openxmlformats.org/officeDocument/2006/relationships/image" Target="../media/image25.jpeg"/><Relationship Id="rId5" Type="http://schemas.openxmlformats.org/officeDocument/2006/relationships/chart" Target="../charts/chart11.xml"/><Relationship Id="rId10" Type="http://schemas.openxmlformats.org/officeDocument/2006/relationships/oleObject" Target="../embeddings/oleObject6.bin"/><Relationship Id="rId4" Type="http://schemas.openxmlformats.org/officeDocument/2006/relationships/chart" Target="../charts/chart10.xml"/><Relationship Id="rId9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image" Target="../media/image26.jpeg"/><Relationship Id="rId1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5.jpeg"/><Relationship Id="rId17" Type="http://schemas.openxmlformats.org/officeDocument/2006/relationships/image" Target="../media/image41.png"/><Relationship Id="rId2" Type="http://schemas.openxmlformats.org/officeDocument/2006/relationships/slideLayout" Target="../slideLayouts/slideLayout13.xml"/><Relationship Id="rId16" Type="http://schemas.microsoft.com/office/2007/relationships/hdphoto" Target="../media/hdphoto3.wdp"/><Relationship Id="rId1" Type="http://schemas.openxmlformats.org/officeDocument/2006/relationships/vmlDrawing" Target="../drawings/vmlDrawing4.vml"/><Relationship Id="rId6" Type="http://schemas.openxmlformats.org/officeDocument/2006/relationships/chart" Target="../charts/chart15.xml"/><Relationship Id="rId11" Type="http://schemas.openxmlformats.org/officeDocument/2006/relationships/image" Target="../media/image24.jpeg"/><Relationship Id="rId5" Type="http://schemas.openxmlformats.org/officeDocument/2006/relationships/chart" Target="../charts/chart14.xml"/><Relationship Id="rId15" Type="http://schemas.openxmlformats.org/officeDocument/2006/relationships/image" Target="../media/image40.png"/><Relationship Id="rId10" Type="http://schemas.openxmlformats.org/officeDocument/2006/relationships/image" Target="../media/image38.jpeg"/><Relationship Id="rId4" Type="http://schemas.openxmlformats.org/officeDocument/2006/relationships/chart" Target="../charts/chart13.xml"/><Relationship Id="rId9" Type="http://schemas.openxmlformats.org/officeDocument/2006/relationships/oleObject" Target="../embeddings/oleObject8.bin"/><Relationship Id="rId14" Type="http://schemas.openxmlformats.org/officeDocument/2006/relationships/image" Target="../media/image3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8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object 2"/>
          <p:cNvSpPr>
            <a:spLocks noChangeArrowheads="1"/>
          </p:cNvSpPr>
          <p:nvPr/>
        </p:nvSpPr>
        <p:spPr bwMode="auto">
          <a:xfrm>
            <a:off x="306000" y="1538790"/>
            <a:ext cx="8532000" cy="37742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4" name="object 5"/>
          <p:cNvSpPr txBox="1">
            <a:spLocks noChangeArrowheads="1"/>
          </p:cNvSpPr>
          <p:nvPr/>
        </p:nvSpPr>
        <p:spPr bwMode="auto">
          <a:xfrm>
            <a:off x="414000" y="1843200"/>
            <a:ext cx="8316000" cy="31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indent="-12700" eaLnBrk="0" hangingPunct="0"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ts val="4088"/>
              </a:lnSpc>
              <a:defRPr/>
            </a:pPr>
            <a:r>
              <a:rPr lang="ru-RU" alt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БЮДЖЕТ</a:t>
            </a:r>
          </a:p>
          <a:p>
            <a:pPr algn="ctr" eaLnBrk="1" hangingPunct="1">
              <a:lnSpc>
                <a:spcPts val="4088"/>
              </a:lnSpc>
              <a:defRPr/>
            </a:pPr>
            <a:r>
              <a:rPr lang="ru-RU" alt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Нижнепронгенского</a:t>
            </a:r>
            <a:r>
              <a:rPr lang="ru-RU" alt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сельского поселения на 2022 г. и</a:t>
            </a:r>
          </a:p>
          <a:p>
            <a:pPr algn="ctr" eaLnBrk="1" hangingPunct="1">
              <a:lnSpc>
                <a:spcPts val="4088"/>
              </a:lnSpc>
              <a:defRPr/>
            </a:pPr>
            <a:r>
              <a:rPr lang="ru-RU" alt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плановый период 2023-2024 гг.</a:t>
            </a:r>
          </a:p>
          <a:p>
            <a:pPr algn="ctr" eaLnBrk="1" hangingPunct="1">
              <a:lnSpc>
                <a:spcPts val="4088"/>
              </a:lnSpc>
              <a:tabLst/>
              <a:defRPr/>
            </a:pPr>
            <a:endParaRPr lang="ru-RU" alt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lnSpc>
                <a:spcPts val="4088"/>
              </a:lnSpc>
              <a:defRPr/>
            </a:pPr>
            <a:r>
              <a:rPr lang="ru-RU" alt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БЮДЖЕТ ДЛЯ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403785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16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sp>
          <p:nvSpPr>
            <p:cNvPr id="18" name="Rectangle 32"/>
            <p:cNvSpPr>
              <a:spLocks noChangeArrowheads="1"/>
            </p:cNvSpPr>
            <p:nvPr/>
          </p:nvSpPr>
          <p:spPr bwMode="auto">
            <a:xfrm>
              <a:off x="969315" y="334800"/>
              <a:ext cx="7196330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Этапы составления и утверждения бюджета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33575094"/>
              </p:ext>
            </p:extLst>
          </p:nvPr>
        </p:nvGraphicFramePr>
        <p:xfrm>
          <a:off x="406586" y="1043735"/>
          <a:ext cx="828092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3552" y="1466782"/>
            <a:ext cx="5903913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787A0"/>
            </a:solidFill>
          </a:ln>
        </p:spPr>
        <p:txBody>
          <a:bodyPr anchor="ctr">
            <a:spAutoFit/>
          </a:bodyPr>
          <a:lstStyle/>
          <a:p>
            <a:pPr marL="12700" marR="6350" algn="just" defTabSz="360000">
              <a:lnSpc>
                <a:spcPct val="100000"/>
              </a:lnSpc>
            </a:pPr>
            <a:r>
              <a:rPr lang="ru-RU" sz="1200" spc="-35" dirty="0" smtClean="0">
                <a:latin typeface="Arial"/>
                <a:cs typeface="Arial"/>
              </a:rPr>
              <a:t>	Р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5" dirty="0" smtClean="0">
                <a:latin typeface="Arial"/>
                <a:cs typeface="Arial"/>
              </a:rPr>
              <a:t>б</a:t>
            </a:r>
            <a:r>
              <a:rPr lang="ru-RU" sz="1200" spc="-20" dirty="0" smtClean="0">
                <a:latin typeface="Arial"/>
                <a:cs typeface="Arial"/>
              </a:rPr>
              <a:t>о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3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по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spc="10" dirty="0" smtClean="0">
                <a:latin typeface="Arial"/>
                <a:cs typeface="Arial"/>
              </a:rPr>
              <a:t>с</a:t>
            </a:r>
            <a:r>
              <a:rPr lang="ru-RU" sz="1200" dirty="0" smtClean="0">
                <a:latin typeface="Arial"/>
                <a:cs typeface="Arial"/>
              </a:rPr>
              <a:t>ос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30" dirty="0" smtClean="0">
                <a:latin typeface="Arial"/>
                <a:cs typeface="Arial"/>
              </a:rPr>
              <a:t>в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ению</a:t>
            </a:r>
            <a:r>
              <a:rPr lang="ru-RU" sz="1200" spc="-1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пр</a:t>
            </a:r>
            <a:r>
              <a:rPr lang="ru-RU" sz="1200" spc="5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е</a:t>
            </a:r>
            <a:r>
              <a:rPr lang="ru-RU" sz="1200" spc="10" dirty="0" smtClean="0">
                <a:latin typeface="Arial"/>
                <a:cs typeface="Arial"/>
              </a:rPr>
              <a:t>к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4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б</a:t>
            </a:r>
            <a:r>
              <a:rPr lang="ru-RU" sz="1200" spc="-25" dirty="0" smtClean="0">
                <a:latin typeface="Arial"/>
                <a:cs typeface="Arial"/>
              </a:rPr>
              <a:t>ю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ж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2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с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ьс</a:t>
            </a:r>
            <a:r>
              <a:rPr lang="ru-RU" sz="1200" spc="10" dirty="0" smtClean="0">
                <a:latin typeface="Arial"/>
                <a:cs typeface="Arial"/>
              </a:rPr>
              <a:t>к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30" dirty="0" smtClean="0">
                <a:latin typeface="Arial"/>
                <a:cs typeface="Arial"/>
              </a:rPr>
              <a:t>г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2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пос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ения</a:t>
            </a:r>
            <a:r>
              <a:rPr lang="ru-RU" sz="1200" spc="-1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н</a:t>
            </a:r>
            <a:r>
              <a:rPr lang="ru-RU" sz="1200" spc="-25" dirty="0" smtClean="0">
                <a:latin typeface="Arial"/>
                <a:cs typeface="Arial"/>
              </a:rPr>
              <a:t>а</a:t>
            </a:r>
            <a:r>
              <a:rPr lang="ru-RU" sz="1200" dirty="0" smtClean="0">
                <a:latin typeface="Arial"/>
                <a:cs typeface="Arial"/>
              </a:rPr>
              <a:t>чина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ся</a:t>
            </a:r>
            <a:r>
              <a:rPr lang="ru-RU" sz="1200" spc="-2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за</a:t>
            </a:r>
            <a:r>
              <a:rPr lang="ru-RU" sz="1200" spc="-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6 м</a:t>
            </a:r>
            <a:r>
              <a:rPr lang="ru-RU" sz="1200" spc="5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ся</a:t>
            </a:r>
            <a:r>
              <a:rPr lang="ru-RU" sz="1200" spc="-20" dirty="0" smtClean="0">
                <a:latin typeface="Arial"/>
                <a:cs typeface="Arial"/>
              </a:rPr>
              <a:t>ц</a:t>
            </a:r>
            <a:r>
              <a:rPr lang="ru-RU" sz="1200" dirty="0" smtClean="0">
                <a:latin typeface="Arial"/>
                <a:cs typeface="Arial"/>
              </a:rPr>
              <a:t>ев</a:t>
            </a:r>
            <a:r>
              <a:rPr lang="ru-RU" sz="1200" spc="-1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н</a:t>
            </a:r>
            <a:r>
              <a:rPr lang="ru-RU" sz="1200" spc="-25" dirty="0" smtClean="0">
                <a:latin typeface="Arial"/>
                <a:cs typeface="Arial"/>
              </a:rPr>
              <a:t>а</a:t>
            </a:r>
            <a:r>
              <a:rPr lang="ru-RU" sz="1200" dirty="0" smtClean="0">
                <a:latin typeface="Arial"/>
                <a:cs typeface="Arial"/>
              </a:rPr>
              <a:t>чала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spc="-20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че</a:t>
            </a:r>
            <a:r>
              <a:rPr lang="ru-RU" sz="1200" spc="5" dirty="0" smtClean="0">
                <a:latin typeface="Arial"/>
                <a:cs typeface="Arial"/>
              </a:rPr>
              <a:t>р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но</a:t>
            </a:r>
            <a:r>
              <a:rPr lang="ru-RU" sz="1200" spc="-30" dirty="0" smtClean="0">
                <a:latin typeface="Arial"/>
                <a:cs typeface="Arial"/>
              </a:rPr>
              <a:t>г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4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ф</a:t>
            </a:r>
            <a:r>
              <a:rPr lang="ru-RU" sz="1200" dirty="0" smtClean="0">
                <a:latin typeface="Arial"/>
                <a:cs typeface="Arial"/>
              </a:rPr>
              <a:t>инан</a:t>
            </a:r>
            <a:r>
              <a:rPr lang="ru-RU" sz="1200" spc="10" dirty="0" smtClean="0">
                <a:latin typeface="Arial"/>
                <a:cs typeface="Arial"/>
              </a:rPr>
              <a:t>с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30" dirty="0" smtClean="0">
                <a:latin typeface="Arial"/>
                <a:cs typeface="Arial"/>
              </a:rPr>
              <a:t>г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spc="-30" dirty="0" smtClean="0">
                <a:latin typeface="Arial"/>
                <a:cs typeface="Arial"/>
              </a:rPr>
              <a:t>г</a:t>
            </a:r>
            <a:r>
              <a:rPr lang="ru-RU" sz="1200" spc="-20" dirty="0" smtClean="0">
                <a:latin typeface="Arial"/>
                <a:cs typeface="Arial"/>
              </a:rPr>
              <a:t>о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а.</a:t>
            </a:r>
            <a:r>
              <a:rPr lang="ru-RU" sz="1200" spc="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министра</a:t>
            </a:r>
            <a:r>
              <a:rPr lang="ru-RU" sz="1200" spc="-5" dirty="0" smtClean="0">
                <a:latin typeface="Arial"/>
                <a:cs typeface="Arial"/>
              </a:rPr>
              <a:t>ц</a:t>
            </a:r>
            <a:r>
              <a:rPr lang="ru-RU" sz="1200" dirty="0" smtClean="0">
                <a:latin typeface="Arial"/>
                <a:cs typeface="Arial"/>
              </a:rPr>
              <a:t>ия</a:t>
            </a:r>
            <a:r>
              <a:rPr lang="ru-RU" sz="1200" spc="-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с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ьс</a:t>
            </a:r>
            <a:r>
              <a:rPr lang="ru-RU" sz="1200" spc="10" dirty="0" smtClean="0">
                <a:latin typeface="Arial"/>
                <a:cs typeface="Arial"/>
              </a:rPr>
              <a:t>к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30" dirty="0" smtClean="0">
                <a:latin typeface="Arial"/>
                <a:cs typeface="Arial"/>
              </a:rPr>
              <a:t>г</a:t>
            </a:r>
            <a:r>
              <a:rPr lang="ru-RU" sz="1200" dirty="0" smtClean="0">
                <a:latin typeface="Arial"/>
                <a:cs typeface="Arial"/>
              </a:rPr>
              <a:t>о пос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ения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spc="-15" dirty="0" smtClean="0">
                <a:latin typeface="Arial"/>
                <a:cs typeface="Arial"/>
              </a:rPr>
              <a:t>у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dirty="0" smtClean="0">
                <a:latin typeface="Arial"/>
                <a:cs typeface="Arial"/>
              </a:rPr>
              <a:t>ержда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пе</a:t>
            </a:r>
            <a:r>
              <a:rPr lang="ru-RU" sz="1200" spc="5" dirty="0" smtClean="0">
                <a:latin typeface="Arial"/>
                <a:cs typeface="Arial"/>
              </a:rPr>
              <a:t>р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чень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м</a:t>
            </a:r>
            <a:r>
              <a:rPr lang="ru-RU" sz="1200" spc="5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роприятий</a:t>
            </a:r>
            <a:r>
              <a:rPr lang="ru-RU" sz="1200" spc="-2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по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р</a:t>
            </a:r>
            <a:r>
              <a:rPr lang="ru-RU" sz="1200" spc="-10" dirty="0" smtClean="0">
                <a:latin typeface="Arial"/>
                <a:cs typeface="Arial"/>
              </a:rPr>
              <a:t>а</a:t>
            </a:r>
            <a:r>
              <a:rPr lang="ru-RU" sz="1200" dirty="0" smtClean="0">
                <a:latin typeface="Arial"/>
                <a:cs typeface="Arial"/>
              </a:rPr>
              <a:t>з</a:t>
            </a:r>
            <a:r>
              <a:rPr lang="ru-RU" sz="1200" spc="5" dirty="0" smtClean="0">
                <a:latin typeface="Arial"/>
                <a:cs typeface="Arial"/>
              </a:rPr>
              <a:t>р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5" dirty="0" smtClean="0">
                <a:latin typeface="Arial"/>
                <a:cs typeface="Arial"/>
              </a:rPr>
              <a:t>б</a:t>
            </a:r>
            <a:r>
              <a:rPr lang="ru-RU" sz="1200" spc="-35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15" dirty="0" smtClean="0">
                <a:latin typeface="Arial"/>
                <a:cs typeface="Arial"/>
              </a:rPr>
              <a:t>к</a:t>
            </a:r>
            <a:r>
              <a:rPr lang="ru-RU" sz="1200" dirty="0" smtClean="0">
                <a:latin typeface="Arial"/>
                <a:cs typeface="Arial"/>
              </a:rPr>
              <a:t>е</a:t>
            </a:r>
            <a:r>
              <a:rPr lang="ru-RU" sz="1200" spc="-4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пр</a:t>
            </a:r>
            <a:r>
              <a:rPr lang="ru-RU" sz="1200" spc="5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е</a:t>
            </a:r>
            <a:r>
              <a:rPr lang="ru-RU" sz="1200" spc="10" dirty="0" smtClean="0">
                <a:latin typeface="Arial"/>
                <a:cs typeface="Arial"/>
              </a:rPr>
              <a:t>к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30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б</a:t>
            </a:r>
            <a:r>
              <a:rPr lang="ru-RU" sz="1200" spc="-25" dirty="0" smtClean="0">
                <a:latin typeface="Arial"/>
                <a:cs typeface="Arial"/>
              </a:rPr>
              <a:t>ю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ж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а, опр</a:t>
            </a:r>
            <a:r>
              <a:rPr lang="ru-RU" sz="1200" spc="-20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я</a:t>
            </a:r>
            <a:r>
              <a:rPr lang="ru-RU" sz="1200" spc="-50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spc="-20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ст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dirty="0" smtClean="0">
                <a:latin typeface="Arial"/>
                <a:cs typeface="Arial"/>
              </a:rPr>
              <a:t>ен</a:t>
            </a:r>
            <a:r>
              <a:rPr lang="ru-RU" sz="1200" spc="-5" dirty="0" smtClean="0">
                <a:latin typeface="Arial"/>
                <a:cs typeface="Arial"/>
              </a:rPr>
              <a:t>н</a:t>
            </a:r>
            <a:r>
              <a:rPr lang="ru-RU" sz="1200" dirty="0" smtClean="0">
                <a:latin typeface="Arial"/>
                <a:cs typeface="Arial"/>
              </a:rPr>
              <a:t>ых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исп</a:t>
            </a:r>
            <a:r>
              <a:rPr lang="ru-RU" sz="1200" spc="-25" dirty="0" smtClean="0">
                <a:latin typeface="Arial"/>
                <a:cs typeface="Arial"/>
              </a:rPr>
              <a:t>о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ни</a:t>
            </a:r>
            <a:r>
              <a:rPr lang="ru-RU" sz="1200" spc="-15" dirty="0" smtClean="0">
                <a:latin typeface="Arial"/>
                <a:cs typeface="Arial"/>
              </a:rPr>
              <a:t>т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ей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и с</a:t>
            </a:r>
            <a:r>
              <a:rPr lang="ru-RU" sz="1200" spc="5" dirty="0" smtClean="0">
                <a:latin typeface="Arial"/>
                <a:cs typeface="Arial"/>
              </a:rPr>
              <a:t>р</a:t>
            </a:r>
            <a:r>
              <a:rPr lang="ru-RU" sz="1200" dirty="0" smtClean="0">
                <a:latin typeface="Arial"/>
                <a:cs typeface="Arial"/>
              </a:rPr>
              <a:t>оки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исп</a:t>
            </a:r>
            <a:r>
              <a:rPr lang="ru-RU" sz="1200" spc="-25" dirty="0" smtClean="0">
                <a:latin typeface="Arial"/>
                <a:cs typeface="Arial"/>
              </a:rPr>
              <a:t>о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нения.</a:t>
            </a:r>
          </a:p>
          <a:p>
            <a:pPr marL="12700" algn="just" defTabSz="360000">
              <a:lnSpc>
                <a:spcPct val="100000"/>
              </a:lnSpc>
            </a:pPr>
            <a:r>
              <a:rPr lang="ru-RU" sz="1200" spc="-5" dirty="0" smtClean="0">
                <a:latin typeface="Arial"/>
                <a:cs typeface="Arial"/>
              </a:rPr>
              <a:t>	Н</a:t>
            </a:r>
            <a:r>
              <a:rPr lang="ru-RU" sz="1200" dirty="0" smtClean="0">
                <a:latin typeface="Arial"/>
                <a:cs typeface="Arial"/>
              </a:rPr>
              <a:t>епоср</a:t>
            </a:r>
            <a:r>
              <a:rPr lang="ru-RU" sz="1200" spc="-2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ст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spc="-10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нн</a:t>
            </a:r>
            <a:r>
              <a:rPr lang="ru-RU" sz="1200" dirty="0" smtClean="0">
                <a:latin typeface="Arial"/>
                <a:cs typeface="Arial"/>
              </a:rPr>
              <a:t>ое</a:t>
            </a:r>
            <a:r>
              <a:rPr lang="ru-RU" sz="1200" spc="-40" dirty="0" smtClean="0">
                <a:latin typeface="Arial"/>
                <a:cs typeface="Arial"/>
              </a:rPr>
              <a:t> </a:t>
            </a:r>
            <a:r>
              <a:rPr lang="ru-RU" sz="1200" spc="5" dirty="0" smtClean="0">
                <a:latin typeface="Arial"/>
                <a:cs typeface="Arial"/>
              </a:rPr>
              <a:t>с</a:t>
            </a:r>
            <a:r>
              <a:rPr lang="ru-RU" sz="1200" dirty="0" smtClean="0">
                <a:latin typeface="Arial"/>
                <a:cs typeface="Arial"/>
              </a:rPr>
              <a:t>ос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25" dirty="0" smtClean="0">
                <a:latin typeface="Arial"/>
                <a:cs typeface="Arial"/>
              </a:rPr>
              <a:t>в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ение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п</a:t>
            </a:r>
            <a:r>
              <a:rPr lang="ru-RU" sz="1200" dirty="0" smtClean="0">
                <a:latin typeface="Arial"/>
                <a:cs typeface="Arial"/>
              </a:rPr>
              <a:t>р</a:t>
            </a:r>
            <a:r>
              <a:rPr lang="ru-RU" sz="1200" spc="5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е</a:t>
            </a:r>
            <a:r>
              <a:rPr lang="ru-RU" sz="1200" spc="15" dirty="0" smtClean="0">
                <a:latin typeface="Arial"/>
                <a:cs typeface="Arial"/>
              </a:rPr>
              <a:t>к</a:t>
            </a:r>
            <a:r>
              <a:rPr lang="ru-RU" sz="1200" spc="-15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б</a:t>
            </a:r>
            <a:r>
              <a:rPr lang="ru-RU" sz="1200" spc="-30" dirty="0" smtClean="0">
                <a:latin typeface="Arial"/>
                <a:cs typeface="Arial"/>
              </a:rPr>
              <a:t>ю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ж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15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2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ос</a:t>
            </a:r>
            <a:r>
              <a:rPr lang="ru-RU" sz="1200" spc="-15" dirty="0" smtClean="0">
                <a:latin typeface="Arial"/>
                <a:cs typeface="Arial"/>
              </a:rPr>
              <a:t>у</a:t>
            </a:r>
            <a:r>
              <a:rPr lang="ru-RU" sz="1200" spc="-20" dirty="0" smtClean="0">
                <a:latin typeface="Arial"/>
                <a:cs typeface="Arial"/>
              </a:rPr>
              <a:t>щ</a:t>
            </a:r>
            <a:r>
              <a:rPr lang="ru-RU" sz="1200" dirty="0" smtClean="0">
                <a:latin typeface="Arial"/>
                <a:cs typeface="Arial"/>
              </a:rPr>
              <a:t>ест</a:t>
            </a:r>
            <a:r>
              <a:rPr lang="ru-RU" sz="1200" spc="-25" dirty="0" smtClean="0">
                <a:latin typeface="Arial"/>
                <a:cs typeface="Arial"/>
              </a:rPr>
              <a:t>в</a:t>
            </a:r>
            <a:r>
              <a:rPr lang="ru-RU" sz="1200" spc="-5" dirty="0" smtClean="0">
                <a:latin typeface="Arial"/>
                <a:cs typeface="Arial"/>
              </a:rPr>
              <a:t>ля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-10" dirty="0" smtClean="0">
                <a:latin typeface="Arial"/>
                <a:cs typeface="Arial"/>
              </a:rPr>
              <a:t> ф</a:t>
            </a:r>
            <a:r>
              <a:rPr lang="ru-RU" sz="1200" dirty="0" smtClean="0">
                <a:latin typeface="Arial"/>
                <a:cs typeface="Arial"/>
              </a:rPr>
              <a:t>и</a:t>
            </a:r>
            <a:r>
              <a:rPr lang="ru-RU" sz="1200" spc="-5" dirty="0" smtClean="0">
                <a:latin typeface="Arial"/>
                <a:cs typeface="Arial"/>
              </a:rPr>
              <a:t>н</a:t>
            </a:r>
            <a:r>
              <a:rPr lang="ru-RU" sz="1200" dirty="0" smtClean="0">
                <a:latin typeface="Arial"/>
                <a:cs typeface="Arial"/>
              </a:rPr>
              <a:t>ан</a:t>
            </a:r>
            <a:r>
              <a:rPr lang="ru-RU" sz="1200" spc="5" dirty="0" smtClean="0">
                <a:latin typeface="Arial"/>
                <a:cs typeface="Arial"/>
              </a:rPr>
              <a:t>с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dirty="0" smtClean="0">
                <a:latin typeface="Arial"/>
                <a:cs typeface="Arial"/>
              </a:rPr>
              <a:t>ое упр</a:t>
            </a:r>
            <a:r>
              <a:rPr lang="ru-RU" sz="1200" spc="5" dirty="0" smtClean="0">
                <a:latin typeface="Arial"/>
                <a:cs typeface="Arial"/>
              </a:rPr>
              <a:t>а</a:t>
            </a:r>
            <a:r>
              <a:rPr lang="ru-RU" sz="1200" spc="-30" dirty="0" smtClean="0">
                <a:latin typeface="Arial"/>
                <a:cs typeface="Arial"/>
              </a:rPr>
              <a:t>в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ение администрации Николаевского муниципального района.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856727" y="2996952"/>
            <a:ext cx="5900738" cy="1754326"/>
          </a:xfrm>
          <a:prstGeom prst="rect">
            <a:avLst/>
          </a:prstGeom>
          <a:solidFill>
            <a:srgbClr val="C7E6A4"/>
          </a:solidFill>
          <a:ln w="38100">
            <a:solidFill>
              <a:srgbClr val="43D126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360000" eaLnBrk="1" hangingPunct="1"/>
            <a:r>
              <a:rPr lang="ru-RU" altLang="ru-RU" sz="1200" dirty="0" smtClean="0"/>
              <a:t>	Сформированный проект бюджета Глава администрации сельского поселения вносит на рассмотрение Совета депутатов не позднее 15 ноября текущего финансового года.</a:t>
            </a:r>
          </a:p>
          <a:p>
            <a:pPr algn="just" defTabSz="360000" eaLnBrk="1" hangingPunct="1"/>
            <a:r>
              <a:rPr lang="ru-RU" altLang="ru-RU" sz="1200" dirty="0" smtClean="0"/>
              <a:t>	Совет депутатов направляет проект бюджета в постоянную бюджетную комиссию Совета депутатов для заключения о соответствии представленных документов и материалов Положению о бюджетном процессе сельского поселения.</a:t>
            </a:r>
          </a:p>
          <a:p>
            <a:pPr algn="just" defTabSz="360000" eaLnBrk="1" hangingPunct="1">
              <a:buFont typeface="Wingdings" pitchFamily="2" charset="2"/>
              <a:buNone/>
            </a:pPr>
            <a:r>
              <a:rPr lang="ru-RU" altLang="ru-RU" sz="1200" dirty="0" smtClean="0"/>
              <a:t>	Совет депутатов рассматривает проект решения </a:t>
            </a:r>
            <a:r>
              <a:rPr lang="ru-RU" altLang="ru-RU" sz="1200" smtClean="0"/>
              <a:t>о бюджете </a:t>
            </a:r>
            <a:r>
              <a:rPr lang="ru-RU" altLang="ru-RU" sz="1200" dirty="0" smtClean="0"/>
              <a:t>в одном  чтении.</a:t>
            </a:r>
            <a:endParaRPr lang="ru-RU" alt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851965" y="4980074"/>
            <a:ext cx="5905500" cy="9848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 anchor="ctr">
            <a:spAutoFit/>
          </a:bodyPr>
          <a:lstStyle/>
          <a:p>
            <a:pPr algn="just">
              <a:defRPr/>
            </a:pPr>
            <a:endParaRPr lang="ru-RU" sz="500" dirty="0"/>
          </a:p>
          <a:p>
            <a:pPr algn="just" defTabSz="360000">
              <a:defRPr/>
            </a:pPr>
            <a:r>
              <a:rPr lang="ru-RU" sz="1200" dirty="0" smtClean="0"/>
              <a:t>	Проект </a:t>
            </a:r>
            <a:r>
              <a:rPr lang="ru-RU" sz="1200" dirty="0"/>
              <a:t>бюджета утверждается </a:t>
            </a:r>
            <a:r>
              <a:rPr lang="ru-RU" sz="1200" dirty="0" smtClean="0"/>
              <a:t>Советом депутатов </a:t>
            </a:r>
            <a:r>
              <a:rPr lang="ru-RU" sz="1200" dirty="0"/>
              <a:t>сельского поселения  в форме решения о </a:t>
            </a:r>
            <a:r>
              <a:rPr lang="ru-RU" sz="1200" dirty="0" smtClean="0"/>
              <a:t>бюджете. </a:t>
            </a:r>
            <a:endParaRPr lang="ru-RU" sz="1200" dirty="0"/>
          </a:p>
          <a:p>
            <a:pPr algn="just" defTabSz="360000">
              <a:defRPr/>
            </a:pPr>
            <a:r>
              <a:rPr lang="ru-RU" sz="1200" dirty="0" smtClean="0"/>
              <a:t>	Принятое </a:t>
            </a:r>
            <a:r>
              <a:rPr lang="ru-RU" sz="1200" dirty="0"/>
              <a:t>решение о бюджете подлежит </a:t>
            </a:r>
            <a:r>
              <a:rPr lang="ru-RU" sz="1200" dirty="0" smtClean="0"/>
              <a:t>официальному опубликованию (обнародованию).</a:t>
            </a:r>
            <a:endParaRPr lang="ru-RU" sz="1200" dirty="0"/>
          </a:p>
          <a:p>
            <a:pPr algn="just">
              <a:defRPr/>
            </a:pPr>
            <a:endParaRPr lang="ru-RU" sz="500" dirty="0"/>
          </a:p>
        </p:txBody>
      </p:sp>
      <p:sp>
        <p:nvSpPr>
          <p:cNvPr id="13" name="TextBox 12"/>
          <p:cNvSpPr txBox="1"/>
          <p:nvPr/>
        </p:nvSpPr>
        <p:spPr>
          <a:xfrm>
            <a:off x="8496000" y="648000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49700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25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470429" y="334800"/>
              <a:ext cx="8194103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Участие жителей поселения </a:t>
              </a:r>
              <a:r>
                <a:rPr 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обсуждении бюджета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360000" y="1921197"/>
            <a:ext cx="8401498" cy="3668043"/>
            <a:chOff x="360000" y="908721"/>
            <a:chExt cx="8401498" cy="3668043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2676614" y="2258870"/>
              <a:ext cx="709919" cy="915025"/>
              <a:chOff x="2680505" y="2389511"/>
              <a:chExt cx="521084" cy="648394"/>
            </a:xfrm>
          </p:grpSpPr>
          <p:sp>
            <p:nvSpPr>
              <p:cNvPr id="58" name="object 12"/>
              <p:cNvSpPr/>
              <p:nvPr/>
            </p:nvSpPr>
            <p:spPr>
              <a:xfrm>
                <a:off x="2680505" y="2390205"/>
                <a:ext cx="521084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1081404" h="647700">
                    <a:moveTo>
                      <a:pt x="757174" y="0"/>
                    </a:moveTo>
                    <a:lnTo>
                      <a:pt x="757174" y="161925"/>
                    </a:lnTo>
                    <a:lnTo>
                      <a:pt x="0" y="161925"/>
                    </a:lnTo>
                    <a:lnTo>
                      <a:pt x="0" y="485775"/>
                    </a:lnTo>
                    <a:lnTo>
                      <a:pt x="757174" y="485775"/>
                    </a:lnTo>
                    <a:lnTo>
                      <a:pt x="757174" y="647700"/>
                    </a:lnTo>
                    <a:lnTo>
                      <a:pt x="1081024" y="323850"/>
                    </a:lnTo>
                    <a:lnTo>
                      <a:pt x="757174" y="0"/>
                    </a:lnTo>
                    <a:close/>
                  </a:path>
                </a:pathLst>
              </a:custGeom>
              <a:solidFill>
                <a:srgbClr val="7575D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9" name="object 13"/>
              <p:cNvSpPr/>
              <p:nvPr/>
            </p:nvSpPr>
            <p:spPr>
              <a:xfrm>
                <a:off x="2680505" y="2389511"/>
                <a:ext cx="521084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1081404" h="647700">
                    <a:moveTo>
                      <a:pt x="0" y="161925"/>
                    </a:moveTo>
                    <a:lnTo>
                      <a:pt x="757174" y="161925"/>
                    </a:lnTo>
                    <a:lnTo>
                      <a:pt x="757174" y="0"/>
                    </a:lnTo>
                    <a:lnTo>
                      <a:pt x="1081024" y="323850"/>
                    </a:lnTo>
                    <a:lnTo>
                      <a:pt x="757174" y="647700"/>
                    </a:lnTo>
                    <a:lnTo>
                      <a:pt x="757174" y="485775"/>
                    </a:lnTo>
                    <a:lnTo>
                      <a:pt x="0" y="485775"/>
                    </a:lnTo>
                    <a:lnTo>
                      <a:pt x="0" y="161925"/>
                    </a:lnTo>
                    <a:close/>
                  </a:path>
                </a:pathLst>
              </a:custGeom>
              <a:ln w="25399">
                <a:solidFill>
                  <a:srgbClr val="333399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360000" y="908721"/>
              <a:ext cx="2286165" cy="3668043"/>
              <a:chOff x="1" y="10122"/>
              <a:chExt cx="2289325" cy="1647469"/>
            </a:xfrm>
            <a:scene3d>
              <a:camera prst="orthographicFront"/>
              <a:lightRig rig="flat" dir="t"/>
            </a:scene3d>
          </p:grpSpPr>
          <p:sp>
            <p:nvSpPr>
              <p:cNvPr id="56" name="Скругленный прямоугольник 55"/>
              <p:cNvSpPr/>
              <p:nvPr/>
            </p:nvSpPr>
            <p:spPr>
              <a:xfrm>
                <a:off x="1" y="10122"/>
                <a:ext cx="2289325" cy="1647469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7" name="Скругленный прямоугольник 4"/>
              <p:cNvSpPr/>
              <p:nvPr/>
            </p:nvSpPr>
            <p:spPr>
              <a:xfrm>
                <a:off x="57921" y="293112"/>
                <a:ext cx="2173483" cy="107069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9099" tIns="0" rIns="219099" bIns="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Составление проекта бюджета</a:t>
                </a:r>
                <a:endParaRPr lang="ru-RU" sz="16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" name="Группа 44"/>
            <p:cNvGrpSpPr/>
            <p:nvPr/>
          </p:nvGrpSpPr>
          <p:grpSpPr>
            <a:xfrm>
              <a:off x="3416195" y="908721"/>
              <a:ext cx="2286168" cy="3668043"/>
              <a:chOff x="-775468" y="1745908"/>
              <a:chExt cx="2289325" cy="1647469"/>
            </a:xfrm>
            <a:scene3d>
              <a:camera prst="orthographicFront"/>
              <a:lightRig rig="flat" dir="t"/>
            </a:scene3d>
          </p:grpSpPr>
          <p:sp>
            <p:nvSpPr>
              <p:cNvPr id="54" name="Скругленный прямоугольник 53"/>
              <p:cNvSpPr/>
              <p:nvPr/>
            </p:nvSpPr>
            <p:spPr>
              <a:xfrm>
                <a:off x="-775468" y="1745908"/>
                <a:ext cx="2289325" cy="1647469"/>
              </a:xfrm>
              <a:prstGeom prst="roundRect">
                <a:avLst/>
              </a:prstGeom>
              <a:gradFill rotWithShape="0">
                <a:gsLst>
                  <a:gs pos="0">
                    <a:srgbClr val="43D126"/>
                  </a:gs>
                  <a:gs pos="0">
                    <a:schemeClr val="accent5">
                      <a:hueOff val="-4966938"/>
                      <a:satOff val="19906"/>
                      <a:lumOff val="4314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5">
                      <a:hueOff val="-4966938"/>
                      <a:satOff val="19906"/>
                      <a:lumOff val="4314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-4966938"/>
                      <a:satOff val="19906"/>
                      <a:lumOff val="4314"/>
                      <a:alphaOff val="0"/>
                      <a:shade val="94000"/>
                      <a:satMod val="135000"/>
                    </a:schemeClr>
                  </a:gs>
                </a:gsLst>
              </a:gradFill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Скругленный прямоугольник 4"/>
              <p:cNvSpPr/>
              <p:nvPr/>
            </p:nvSpPr>
            <p:spPr>
              <a:xfrm>
                <a:off x="-723189" y="2028898"/>
                <a:ext cx="2173484" cy="107069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9099" tIns="0" rIns="219099" bIns="0" numCol="1" spcCol="1270" anchor="ctr" anchorCtr="0">
                <a:noAutofit/>
              </a:bodyPr>
              <a:lstStyle/>
              <a:p>
                <a:pPr marL="12065" marR="6350" indent="-1905" algn="ctr">
                  <a:lnSpc>
                    <a:spcPct val="100000"/>
                  </a:lnSpc>
                </a:pP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В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не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се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 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п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ред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1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о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же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й 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п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о</a:t>
                </a:r>
                <a:r>
                  <a:rPr lang="ru-RU" sz="1600" b="1" spc="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б</a:t>
                </a:r>
                <a:r>
                  <a:rPr lang="ru-RU" sz="1600" b="1" spc="-1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ю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д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ж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</a:t>
                </a:r>
                <a:r>
                  <a:rPr lang="ru-RU" sz="1600" b="1" spc="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т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 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а П</a:t>
                </a:r>
                <a:r>
                  <a:rPr lang="ru-RU" sz="1600" b="1" spc="-3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</a:t>
                </a:r>
                <a:r>
                  <a:rPr lang="ru-RU" sz="1600" b="1" spc="-2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б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ч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ы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 с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3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</a:t>
                </a:r>
                <a:r>
                  <a:rPr lang="ru-RU" sz="1600" b="1" spc="-2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ш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ан</a:t>
                </a:r>
                <a:r>
                  <a:rPr lang="ru-RU" sz="1600" b="1" spc="-1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я</a:t>
                </a:r>
                <a:endPara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endParaRPr>
              </a:p>
            </p:txBody>
          </p:sp>
        </p:grpSp>
        <p:grpSp>
          <p:nvGrpSpPr>
            <p:cNvPr id="47" name="Группа 46"/>
            <p:cNvGrpSpPr/>
            <p:nvPr/>
          </p:nvGrpSpPr>
          <p:grpSpPr>
            <a:xfrm>
              <a:off x="6475333" y="908721"/>
              <a:ext cx="2286165" cy="3668043"/>
              <a:chOff x="-807411" y="3517505"/>
              <a:chExt cx="2289325" cy="1647469"/>
            </a:xfrm>
            <a:scene3d>
              <a:camera prst="orthographicFront"/>
              <a:lightRig rig="flat" dir="t"/>
            </a:scene3d>
          </p:grpSpPr>
          <p:sp>
            <p:nvSpPr>
              <p:cNvPr id="52" name="Скругленный прямоугольник 51"/>
              <p:cNvSpPr/>
              <p:nvPr/>
            </p:nvSpPr>
            <p:spPr>
              <a:xfrm>
                <a:off x="-807411" y="3517505"/>
                <a:ext cx="2289325" cy="1647469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2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3" name="Скругленный прямоугольник 4"/>
              <p:cNvSpPr/>
              <p:nvPr/>
            </p:nvSpPr>
            <p:spPr>
              <a:xfrm>
                <a:off x="-723189" y="3800495"/>
                <a:ext cx="2173481" cy="107069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9099" tIns="0" rIns="219099" bIns="0" numCol="1" spcCol="1270" anchor="ctr" anchorCtr="0">
                <a:noAutofit/>
              </a:bodyPr>
              <a:lstStyle/>
              <a:p>
                <a:pPr marL="12700" marR="6350" algn="ctr">
                  <a:lnSpc>
                    <a:spcPct val="100000"/>
                  </a:lnSpc>
                </a:pPr>
                <a:r>
                  <a:rPr lang="ru-RU" sz="1600" b="1" spc="-2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Р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егис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т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рац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я 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п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еред 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2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а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ча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1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о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м 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п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ро</a:t>
                </a:r>
                <a:r>
                  <a:rPr lang="ru-RU" sz="1600" b="1" spc="-2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в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д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я и</a:t>
                </a:r>
                <a:r>
                  <a:rPr lang="ru-RU" sz="1600" b="1" spc="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ru-RU" sz="1600" b="1" spc="-3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час</a:t>
                </a:r>
                <a:r>
                  <a:rPr lang="ru-RU" sz="1600" b="1" spc="-1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т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</a:t>
                </a:r>
                <a:r>
                  <a:rPr lang="ru-RU" sz="1600" b="1" spc="1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в П</a:t>
                </a:r>
                <a:r>
                  <a:rPr lang="ru-RU" sz="1600" b="1" spc="-3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</a:t>
                </a:r>
                <a:r>
                  <a:rPr lang="ru-RU" sz="1600" b="1" spc="-2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б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ч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ы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х с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3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</a:t>
                </a:r>
                <a:r>
                  <a:rPr lang="ru-RU" sz="1600" b="1" spc="-2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ш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а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я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х</a:t>
                </a:r>
                <a:endPara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endParaRPr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5723652" y="2258975"/>
              <a:ext cx="709919" cy="914914"/>
              <a:chOff x="2680505" y="2389514"/>
              <a:chExt cx="521084" cy="648316"/>
            </a:xfrm>
          </p:grpSpPr>
          <p:sp>
            <p:nvSpPr>
              <p:cNvPr id="49" name="object 12"/>
              <p:cNvSpPr/>
              <p:nvPr/>
            </p:nvSpPr>
            <p:spPr>
              <a:xfrm>
                <a:off x="2680505" y="2390130"/>
                <a:ext cx="521084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1081404" h="647700">
                    <a:moveTo>
                      <a:pt x="757174" y="0"/>
                    </a:moveTo>
                    <a:lnTo>
                      <a:pt x="757174" y="161925"/>
                    </a:lnTo>
                    <a:lnTo>
                      <a:pt x="0" y="161925"/>
                    </a:lnTo>
                    <a:lnTo>
                      <a:pt x="0" y="485775"/>
                    </a:lnTo>
                    <a:lnTo>
                      <a:pt x="757174" y="485775"/>
                    </a:lnTo>
                    <a:lnTo>
                      <a:pt x="757174" y="647700"/>
                    </a:lnTo>
                    <a:lnTo>
                      <a:pt x="1081024" y="323850"/>
                    </a:lnTo>
                    <a:lnTo>
                      <a:pt x="757174" y="0"/>
                    </a:lnTo>
                    <a:close/>
                  </a:path>
                </a:pathLst>
              </a:custGeom>
              <a:solidFill>
                <a:srgbClr val="7575D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1" name="object 13"/>
              <p:cNvSpPr/>
              <p:nvPr/>
            </p:nvSpPr>
            <p:spPr>
              <a:xfrm>
                <a:off x="2680505" y="2389514"/>
                <a:ext cx="521084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1081404" h="647700">
                    <a:moveTo>
                      <a:pt x="0" y="161925"/>
                    </a:moveTo>
                    <a:lnTo>
                      <a:pt x="757174" y="161925"/>
                    </a:lnTo>
                    <a:lnTo>
                      <a:pt x="757174" y="0"/>
                    </a:lnTo>
                    <a:lnTo>
                      <a:pt x="1081024" y="323850"/>
                    </a:lnTo>
                    <a:lnTo>
                      <a:pt x="757174" y="647700"/>
                    </a:lnTo>
                    <a:lnTo>
                      <a:pt x="757174" y="485775"/>
                    </a:lnTo>
                    <a:lnTo>
                      <a:pt x="0" y="485775"/>
                    </a:lnTo>
                    <a:lnTo>
                      <a:pt x="0" y="161925"/>
                    </a:lnTo>
                    <a:close/>
                  </a:path>
                </a:pathLst>
              </a:custGeom>
              <a:ln w="25399">
                <a:solidFill>
                  <a:srgbClr val="333399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5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116505" y="1898830"/>
            <a:ext cx="2797605" cy="2671556"/>
            <a:chOff x="191702" y="2626519"/>
            <a:chExt cx="3427189" cy="3089077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760" y="2679156"/>
              <a:ext cx="3291126" cy="2460034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91702" y="3425041"/>
              <a:ext cx="1504788" cy="74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Доходы</a:t>
              </a:r>
            </a:p>
            <a:p>
              <a:pPr algn="ctr"/>
              <a:r>
                <a:rPr lang="ru-RU" sz="1200" b="1" i="1" dirty="0" smtClean="0"/>
                <a:t>5812,453 тыс.руб.</a:t>
              </a:r>
              <a:endParaRPr lang="ru-RU" sz="1200" i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14103" y="4161383"/>
              <a:ext cx="1504788" cy="74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Расходы</a:t>
              </a:r>
            </a:p>
            <a:p>
              <a:pPr algn="ctr"/>
              <a:r>
                <a:rPr lang="ru-RU" sz="1200" b="1" i="1" dirty="0" smtClean="0"/>
                <a:t>5812,453</a:t>
              </a:r>
            </a:p>
            <a:p>
              <a:pPr algn="ctr"/>
              <a:r>
                <a:rPr lang="ru-RU" sz="1200" b="1" i="1" dirty="0" err="1" smtClean="0"/>
                <a:t>тыс.руб</a:t>
              </a:r>
              <a:r>
                <a:rPr lang="ru-RU" sz="1200" b="1" i="1" dirty="0"/>
                <a:t>.</a:t>
              </a:r>
              <a:endParaRPr lang="ru-RU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84098" y="2626519"/>
              <a:ext cx="1421025" cy="373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 smtClean="0"/>
                <a:t>2022 год</a:t>
              </a:r>
              <a:endParaRPr lang="ru-RU" sz="1500" b="1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322146" y="4968254"/>
              <a:ext cx="1097500" cy="7473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dirty="0" smtClean="0"/>
                <a:t>Дефицит</a:t>
              </a:r>
            </a:p>
            <a:p>
              <a:pPr algn="ctr"/>
              <a:r>
                <a:rPr lang="ru-RU" sz="1200" b="1" i="1" dirty="0" smtClean="0"/>
                <a:t>0,0</a:t>
              </a:r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3169891" y="2306528"/>
            <a:ext cx="2797604" cy="2668903"/>
            <a:chOff x="183600" y="2626519"/>
            <a:chExt cx="3427188" cy="3086009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760" y="2679156"/>
              <a:ext cx="3291126" cy="2460034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183600" y="3456068"/>
              <a:ext cx="1504788" cy="74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Доходы</a:t>
              </a:r>
            </a:p>
            <a:p>
              <a:pPr algn="ctr"/>
              <a:r>
                <a:rPr lang="ru-RU" sz="1200" b="1" i="1" dirty="0" smtClean="0"/>
                <a:t>5775,038</a:t>
              </a:r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i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06000" y="4192409"/>
              <a:ext cx="1504788" cy="74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Расходы</a:t>
              </a:r>
            </a:p>
            <a:p>
              <a:pPr algn="ctr"/>
              <a:r>
                <a:rPr lang="ru-RU" sz="1200" b="1" i="1" dirty="0" smtClean="0"/>
                <a:t>5775,038</a:t>
              </a:r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i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84515" y="2626519"/>
              <a:ext cx="1420071" cy="373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 smtClean="0"/>
                <a:t>2023 год</a:t>
              </a:r>
              <a:endParaRPr lang="ru-RU" sz="1500" b="1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1314042" y="4965186"/>
              <a:ext cx="1097500" cy="7473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dirty="0" smtClean="0"/>
                <a:t>Дефицит</a:t>
              </a:r>
            </a:p>
            <a:p>
              <a:pPr algn="ctr"/>
              <a:r>
                <a:rPr lang="ru-RU" sz="1200" b="1" i="1" dirty="0" smtClean="0"/>
                <a:t>0,0</a:t>
              </a:r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i="1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229891" y="2712535"/>
            <a:ext cx="2853164" cy="2667942"/>
            <a:chOff x="183600" y="2626519"/>
            <a:chExt cx="3495252" cy="3084900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760" y="2679156"/>
              <a:ext cx="3291126" cy="2460034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183600" y="3454957"/>
              <a:ext cx="1504788" cy="747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Доходы</a:t>
              </a:r>
            </a:p>
            <a:p>
              <a:pPr algn="ctr"/>
              <a:r>
                <a:rPr lang="ru-RU" sz="1200" b="1" i="1" dirty="0" smtClean="0"/>
                <a:t>5806,115</a:t>
              </a:r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174064" y="4170318"/>
              <a:ext cx="1504788" cy="747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Расходы</a:t>
              </a:r>
            </a:p>
            <a:p>
              <a:pPr algn="ctr"/>
              <a:r>
                <a:rPr lang="ru-RU" sz="1200" b="1" dirty="0" smtClean="0"/>
                <a:t>5806,115</a:t>
              </a:r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84931" y="2626519"/>
              <a:ext cx="1420071" cy="373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 smtClean="0"/>
                <a:t>2024 год</a:t>
              </a:r>
              <a:endParaRPr lang="ru-RU" sz="1500" b="1" dirty="0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1184931" y="4964076"/>
              <a:ext cx="1420071" cy="7473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 smtClean="0"/>
                <a:t>Дефицит</a:t>
              </a:r>
            </a:p>
            <a:p>
              <a:pPr algn="ctr"/>
              <a:r>
                <a:rPr lang="ru-RU" sz="1200" b="1" i="1" dirty="0" smtClean="0"/>
                <a:t>0,0</a:t>
              </a:r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i="1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33200" y="5364215"/>
            <a:ext cx="886686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1500" dirty="0">
                <a:solidFill>
                  <a:srgbClr val="1C1C0F"/>
                </a:solidFill>
              </a:rPr>
              <a:t>Принцип формирования и исполнения бюджета, который состоит в равновесии бюджетных расходов и источников их финансирования, называется </a:t>
            </a:r>
            <a:r>
              <a:rPr lang="ru-RU" sz="1500" b="1" i="1" dirty="0">
                <a:solidFill>
                  <a:srgbClr val="1C1C0F"/>
                </a:solidFill>
              </a:rPr>
              <a:t>сбалансированностью бюджета</a:t>
            </a:r>
            <a:r>
              <a:rPr lang="ru-RU" sz="1500" dirty="0">
                <a:solidFill>
                  <a:srgbClr val="1C1C0F"/>
                </a:solidFill>
              </a:rPr>
              <a:t>. </a:t>
            </a:r>
            <a:endParaRPr lang="ru-RU" sz="1500" dirty="0" smtClean="0">
              <a:solidFill>
                <a:srgbClr val="1C1C0F"/>
              </a:solidFill>
            </a:endParaRPr>
          </a:p>
          <a:p>
            <a:pPr indent="361950" algn="just"/>
            <a:r>
              <a:rPr lang="ru-RU" sz="1500" dirty="0" smtClean="0">
                <a:solidFill>
                  <a:srgbClr val="1C1C0F"/>
                </a:solidFill>
              </a:rPr>
              <a:t>Этот </a:t>
            </a:r>
            <a:r>
              <a:rPr lang="ru-RU" sz="1500" dirty="0">
                <a:solidFill>
                  <a:srgbClr val="1C1C0F"/>
                </a:solidFill>
              </a:rPr>
              <a:t>принцип даже при наличии бюджетного дефицита помогает удерживать баланс между объемом расходов и величиной бюджетных </a:t>
            </a:r>
            <a:r>
              <a:rPr lang="ru-RU" sz="1500" dirty="0" smtClean="0">
                <a:solidFill>
                  <a:srgbClr val="1C1C0F"/>
                </a:solidFill>
              </a:rPr>
              <a:t>поступлений.</a:t>
            </a:r>
          </a:p>
          <a:p>
            <a:pPr indent="361950" algn="just"/>
            <a:r>
              <a:rPr lang="ru-RU" sz="1500" dirty="0" smtClean="0">
                <a:solidFill>
                  <a:srgbClr val="1C1C0F"/>
                </a:solidFill>
              </a:rPr>
              <a:t>Источник </a:t>
            </a:r>
            <a:r>
              <a:rPr lang="ru-RU" sz="1500" dirty="0">
                <a:solidFill>
                  <a:srgbClr val="1C1C0F"/>
                </a:solidFill>
              </a:rPr>
              <a:t>покрытия дефицита бюджета – остатки средств бюджета предыдущего периода.</a:t>
            </a:r>
            <a:endParaRPr lang="ru-RU" sz="1500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36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sp>
          <p:nvSpPr>
            <p:cNvPr id="38" name="Rectangle 32"/>
            <p:cNvSpPr>
              <a:spLocks noChangeArrowheads="1"/>
            </p:cNvSpPr>
            <p:nvPr/>
          </p:nvSpPr>
          <p:spPr bwMode="auto">
            <a:xfrm>
              <a:off x="2091194" y="334800"/>
              <a:ext cx="4952573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Сбалансированность бюджета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76000" y="1088740"/>
            <a:ext cx="7970400" cy="972060"/>
            <a:chOff x="576000" y="1088740"/>
            <a:chExt cx="7970400" cy="972060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65600" y="1088740"/>
              <a:ext cx="2080800" cy="432000"/>
              <a:chOff x="-4744035" y="2125375"/>
              <a:chExt cx="2080800" cy="432000"/>
            </a:xfrm>
          </p:grpSpPr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-4744035" y="2125375"/>
                <a:ext cx="2080800" cy="432000"/>
              </a:xfrm>
              <a:prstGeom prst="roundRect">
                <a:avLst/>
              </a:prstGeom>
              <a:gradFill rotWithShape="0">
                <a:gsLst>
                  <a:gs pos="0">
                    <a:srgbClr val="43D126"/>
                  </a:gs>
                  <a:gs pos="0">
                    <a:schemeClr val="accent5">
                      <a:hueOff val="-4966938"/>
                      <a:satOff val="19906"/>
                      <a:lumOff val="4314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5">
                      <a:hueOff val="-4966938"/>
                      <a:satOff val="19906"/>
                      <a:lumOff val="4314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-4966938"/>
                      <a:satOff val="19906"/>
                      <a:lumOff val="4314"/>
                      <a:alphaOff val="0"/>
                      <a:shade val="94000"/>
                      <a:satMod val="135000"/>
                    </a:schemeClr>
                  </a:gs>
                </a:gsLst>
              </a:gra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0" name="Прямоугольник 89"/>
              <p:cNvSpPr/>
              <p:nvPr/>
            </p:nvSpPr>
            <p:spPr>
              <a:xfrm>
                <a:off x="-4712990" y="2170380"/>
                <a:ext cx="2035795" cy="32316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>
                    <a:solidFill>
                      <a:schemeClr val="bg1"/>
                    </a:solidFill>
                  </a:rPr>
                  <a:t>Расходы </a:t>
                </a:r>
                <a:r>
                  <a:rPr lang="en-US" sz="1500" b="1" i="1" dirty="0" smtClean="0"/>
                  <a:t>&gt; </a:t>
                </a:r>
                <a:r>
                  <a:rPr lang="ru-RU" sz="1500" b="1" dirty="0" smtClean="0">
                    <a:solidFill>
                      <a:schemeClr val="bg1"/>
                    </a:solidFill>
                  </a:rPr>
                  <a:t>Доход</a:t>
                </a:r>
                <a:r>
                  <a:rPr lang="ru-RU" sz="1500" b="1" dirty="0">
                    <a:solidFill>
                      <a:schemeClr val="bg1"/>
                    </a:solidFill>
                  </a:rPr>
                  <a:t>ы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6465600" y="1628800"/>
              <a:ext cx="2080800" cy="432000"/>
              <a:chOff x="-654155" y="3182643"/>
              <a:chExt cx="2080800" cy="432000"/>
            </a:xfrm>
          </p:grpSpPr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-654155" y="3182643"/>
                <a:ext cx="2080800" cy="432000"/>
              </a:xfrm>
              <a:prstGeom prst="roundRect">
                <a:avLst/>
              </a:prstGeom>
              <a:gradFill rotWithShape="0">
                <a:gsLst>
                  <a:gs pos="0">
                    <a:srgbClr val="43D126"/>
                  </a:gs>
                  <a:gs pos="0">
                    <a:schemeClr val="accent5">
                      <a:hueOff val="-4966938"/>
                      <a:satOff val="19906"/>
                      <a:lumOff val="4314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5">
                      <a:hueOff val="-4966938"/>
                      <a:satOff val="19906"/>
                      <a:lumOff val="4314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-4966938"/>
                      <a:satOff val="19906"/>
                      <a:lumOff val="4314"/>
                      <a:alphaOff val="0"/>
                      <a:shade val="94000"/>
                      <a:satMod val="135000"/>
                    </a:schemeClr>
                  </a:gs>
                </a:gsLst>
              </a:gra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2" name="Прямоугольник 91"/>
              <p:cNvSpPr/>
              <p:nvPr/>
            </p:nvSpPr>
            <p:spPr>
              <a:xfrm>
                <a:off x="-623110" y="3227648"/>
                <a:ext cx="2035795" cy="32316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Расходы </a:t>
                </a:r>
                <a:r>
                  <a:rPr lang="en-US" sz="1500" b="1" i="1" dirty="0" smtClean="0"/>
                  <a:t>&lt;</a:t>
                </a:r>
                <a:r>
                  <a:rPr lang="ru-RU" sz="1500" b="1" i="1" dirty="0" smtClean="0"/>
                  <a:t> </a:t>
                </a:r>
                <a:r>
                  <a:rPr lang="ru-RU" sz="1500" b="1" dirty="0" smtClean="0">
                    <a:solidFill>
                      <a:schemeClr val="bg1"/>
                    </a:solidFill>
                  </a:rPr>
                  <a:t>Доходы</a:t>
                </a:r>
                <a:endParaRPr lang="ru-RU" sz="15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987087" y="1401400"/>
              <a:ext cx="3603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000"/>
                <a:t>=</a:t>
              </a: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2161462" y="1388700"/>
              <a:ext cx="3587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000" dirty="0"/>
                <a:t>-</a:t>
              </a:r>
            </a:p>
          </p:txBody>
        </p:sp>
        <p:sp>
          <p:nvSpPr>
            <p:cNvPr id="25" name="Двойная стрелка влево/вправо 24"/>
            <p:cNvSpPr/>
            <p:nvPr/>
          </p:nvSpPr>
          <p:spPr>
            <a:xfrm>
              <a:off x="5925600" y="1191850"/>
              <a:ext cx="522000" cy="238125"/>
            </a:xfrm>
            <a:prstGeom prst="leftRightArrow">
              <a:avLst/>
            </a:prstGeom>
            <a:gradFill>
              <a:gsLst>
                <a:gs pos="0">
                  <a:srgbClr val="006600"/>
                </a:gs>
                <a:gs pos="50000">
                  <a:schemeClr val="bg1"/>
                </a:gs>
                <a:gs pos="100000">
                  <a:srgbClr val="006600"/>
                </a:gs>
              </a:gsLst>
              <a:lin ang="5400000" scaled="0"/>
            </a:gradFill>
            <a:ln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Двойная стрелка влево/вправо 25"/>
            <p:cNvSpPr/>
            <p:nvPr/>
          </p:nvSpPr>
          <p:spPr>
            <a:xfrm>
              <a:off x="5925600" y="1727940"/>
              <a:ext cx="522000" cy="237600"/>
            </a:xfrm>
            <a:prstGeom prst="leftRightArrow">
              <a:avLst/>
            </a:prstGeom>
            <a:gradFill>
              <a:gsLst>
                <a:gs pos="0">
                  <a:srgbClr val="006600"/>
                </a:gs>
                <a:gs pos="50000">
                  <a:schemeClr val="bg1"/>
                </a:gs>
                <a:gs pos="100000">
                  <a:srgbClr val="006600"/>
                </a:gs>
              </a:gsLst>
              <a:lin ang="5400000" scaled="0"/>
            </a:gradFill>
            <a:ln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576000" y="1357200"/>
              <a:ext cx="1584000" cy="432000"/>
              <a:chOff x="522000" y="1357200"/>
              <a:chExt cx="1584000" cy="432000"/>
            </a:xfrm>
          </p:grpSpPr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522000" y="1357200"/>
                <a:ext cx="1584000" cy="432000"/>
              </a:xfrm>
              <a:prstGeom prst="roundRect">
                <a:avLst/>
              </a:prstGeom>
              <a:solidFill>
                <a:srgbClr val="002060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2" name="Прямоугольник 81"/>
              <p:cNvSpPr/>
              <p:nvPr/>
            </p:nvSpPr>
            <p:spPr>
              <a:xfrm>
                <a:off x="611560" y="1422000"/>
                <a:ext cx="1403428" cy="323165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Доходы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" name="Группа 1"/>
            <p:cNvGrpSpPr/>
            <p:nvPr/>
          </p:nvGrpSpPr>
          <p:grpSpPr>
            <a:xfrm>
              <a:off x="2420755" y="1357200"/>
              <a:ext cx="1584000" cy="432000"/>
              <a:chOff x="2771800" y="2213865"/>
              <a:chExt cx="1584000" cy="432000"/>
            </a:xfrm>
          </p:grpSpPr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2771800" y="2213865"/>
                <a:ext cx="1584000" cy="4320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4" name="Прямоугольник 83"/>
              <p:cNvSpPr/>
              <p:nvPr/>
            </p:nvSpPr>
            <p:spPr>
              <a:xfrm>
                <a:off x="2771800" y="2278800"/>
                <a:ext cx="1584000" cy="32316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Расходы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4320000" y="1134000"/>
              <a:ext cx="1584000" cy="900000"/>
              <a:chOff x="3367200" y="2303875"/>
              <a:chExt cx="1584000" cy="900000"/>
            </a:xfrm>
          </p:grpSpPr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3367200" y="2303875"/>
                <a:ext cx="1584000" cy="900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6" name="Прямоугольник 85"/>
              <p:cNvSpPr/>
              <p:nvPr/>
            </p:nvSpPr>
            <p:spPr>
              <a:xfrm>
                <a:off x="3367200" y="2376000"/>
                <a:ext cx="1580400" cy="78483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Дефицит</a:t>
                </a:r>
              </a:p>
              <a:p>
                <a:pPr lvl="0" algn="ctr"/>
                <a:r>
                  <a:rPr lang="ru-RU" sz="1500" b="1" i="1" dirty="0" smtClean="0"/>
                  <a:t>или</a:t>
                </a:r>
              </a:p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Профицит</a:t>
                </a:r>
                <a:endParaRPr lang="ru-RU" sz="15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48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14000" y="2708920"/>
            <a:ext cx="8316000" cy="1371600"/>
            <a:chOff x="414000" y="2708920"/>
            <a:chExt cx="8316000" cy="1371600"/>
          </a:xfrm>
        </p:grpSpPr>
        <p:sp>
          <p:nvSpPr>
            <p:cNvPr id="4" name="object 2"/>
            <p:cNvSpPr>
              <a:spLocks noChangeArrowheads="1"/>
            </p:cNvSpPr>
            <p:nvPr/>
          </p:nvSpPr>
          <p:spPr bwMode="auto">
            <a:xfrm>
              <a:off x="414000" y="2708920"/>
              <a:ext cx="8316000" cy="1371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" name="object 5"/>
            <p:cNvSpPr txBox="1">
              <a:spLocks noChangeArrowheads="1"/>
            </p:cNvSpPr>
            <p:nvPr/>
          </p:nvSpPr>
          <p:spPr bwMode="auto">
            <a:xfrm>
              <a:off x="414000" y="2888940"/>
              <a:ext cx="8316000" cy="105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12700" indent="-127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ts val="4088"/>
                </a:lnSpc>
                <a:defRPr/>
              </a:pPr>
              <a:r>
                <a:rPr lang="ru-RU" sz="3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ДОХОДЫ </a:t>
              </a:r>
              <a:r>
                <a:rPr lang="ru-RU" sz="3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БЮДЖЕТА</a:t>
              </a:r>
            </a:p>
            <a:p>
              <a:pPr algn="ctr" eaLnBrk="1" hangingPunct="1">
                <a:lnSpc>
                  <a:spcPts val="4088"/>
                </a:lnSpc>
                <a:defRPr/>
              </a:pPr>
              <a:r>
                <a:rPr lang="ru-RU" sz="3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ПОСЕЛЕНИЯ</a:t>
              </a:r>
              <a:endPara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6495" y="0"/>
            <a:ext cx="9067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Нижнепронгенское</a:t>
            </a:r>
            <a:r>
              <a:rPr lang="ru-RU" alt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сельское поселение Николаевского муниципального района Хабаровского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38830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/>
          <p:nvPr/>
        </p:nvSpPr>
        <p:spPr>
          <a:xfrm>
            <a:off x="2152297" y="2815173"/>
            <a:ext cx="792480" cy="792000"/>
          </a:xfrm>
          <a:custGeom>
            <a:avLst/>
            <a:gdLst/>
            <a:ahLst/>
            <a:cxnLst/>
            <a:rect l="l" t="t" r="r" b="b"/>
            <a:pathLst>
              <a:path w="792480" h="900430">
                <a:moveTo>
                  <a:pt x="0" y="504063"/>
                </a:moveTo>
                <a:lnTo>
                  <a:pt x="198056" y="504063"/>
                </a:lnTo>
                <a:lnTo>
                  <a:pt x="198056" y="0"/>
                </a:lnTo>
                <a:lnTo>
                  <a:pt x="594169" y="0"/>
                </a:lnTo>
                <a:lnTo>
                  <a:pt x="594169" y="504063"/>
                </a:lnTo>
                <a:lnTo>
                  <a:pt x="792162" y="504063"/>
                </a:lnTo>
                <a:lnTo>
                  <a:pt x="396049" y="900049"/>
                </a:lnTo>
                <a:lnTo>
                  <a:pt x="0" y="504063"/>
                </a:lnTo>
                <a:close/>
              </a:path>
            </a:pathLst>
          </a:custGeom>
          <a:solidFill>
            <a:srgbClr val="DCE6F2"/>
          </a:solidFill>
          <a:ln w="25400">
            <a:solidFill>
              <a:srgbClr val="2787A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6822250" y="2835471"/>
            <a:ext cx="792000" cy="792000"/>
          </a:xfrm>
          <a:custGeom>
            <a:avLst/>
            <a:gdLst/>
            <a:ahLst/>
            <a:cxnLst/>
            <a:rect l="l" t="t" r="r" b="b"/>
            <a:pathLst>
              <a:path w="863600" h="900430">
                <a:moveTo>
                  <a:pt x="0" y="390016"/>
                </a:moveTo>
                <a:lnTo>
                  <a:pt x="215900" y="390016"/>
                </a:lnTo>
                <a:lnTo>
                  <a:pt x="215900" y="0"/>
                </a:lnTo>
                <a:lnTo>
                  <a:pt x="647700" y="0"/>
                </a:lnTo>
                <a:lnTo>
                  <a:pt x="647700" y="390016"/>
                </a:lnTo>
                <a:lnTo>
                  <a:pt x="863600" y="390016"/>
                </a:lnTo>
                <a:lnTo>
                  <a:pt x="431800" y="900049"/>
                </a:lnTo>
                <a:lnTo>
                  <a:pt x="0" y="39001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439194" y="1140781"/>
            <a:ext cx="2289326" cy="1710190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Скругленный прямоугольник 4"/>
          <p:cNvSpPr/>
          <p:nvPr/>
        </p:nvSpPr>
        <p:spPr>
          <a:xfrm>
            <a:off x="1511659" y="1628799"/>
            <a:ext cx="2070231" cy="72212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9099" tIns="0" rIns="219099" bIns="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доходы</a:t>
            </a:r>
            <a:endParaRPr lang="ru-RU" sz="20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Скругленный прямоугольник 6"/>
          <p:cNvSpPr/>
          <p:nvPr/>
        </p:nvSpPr>
        <p:spPr>
          <a:xfrm>
            <a:off x="3477922" y="1538790"/>
            <a:ext cx="2173482" cy="81213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9099" tIns="0" rIns="219099" bIns="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endPara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417205" y="1134764"/>
            <a:ext cx="2078795" cy="1710190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Скругленный прямоугольник 8"/>
          <p:cNvSpPr/>
          <p:nvPr/>
        </p:nvSpPr>
        <p:spPr>
          <a:xfrm>
            <a:off x="6308837" y="1544765"/>
            <a:ext cx="2282036" cy="81213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9099" tIns="0" rIns="219099" bIns="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Безвозмездные поступления</a:t>
            </a:r>
            <a:endPara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44537" y="3607173"/>
            <a:ext cx="2662378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787A0"/>
            </a:solidFill>
          </a:ln>
        </p:spPr>
        <p:txBody>
          <a:bodyPr wrap="square" anchor="t">
            <a:spAutoFit/>
          </a:bodyPr>
          <a:lstStyle/>
          <a:p>
            <a:pPr marL="12700" algn="ctr" defTabSz="360000">
              <a:lnSpc>
                <a:spcPct val="100000"/>
              </a:lnSpc>
            </a:pPr>
            <a:r>
              <a:rPr lang="ru-RU" sz="1200" b="1" i="1" dirty="0">
                <a:latin typeface="Arial"/>
                <a:cs typeface="Arial"/>
              </a:rPr>
              <a:t>Поступления от уплаты налогов, установленных Налоговым кодексом </a:t>
            </a:r>
            <a:r>
              <a:rPr lang="ru-RU" sz="1200" b="1" i="1" dirty="0" smtClean="0">
                <a:latin typeface="Arial"/>
                <a:cs typeface="Arial"/>
              </a:rPr>
              <a:t>РФ:</a:t>
            </a:r>
          </a:p>
          <a:p>
            <a:pPr marL="184785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sz="1200" dirty="0" smtClean="0">
                <a:latin typeface="Arial"/>
                <a:cs typeface="Arial"/>
              </a:rPr>
              <a:t>налог на доходы физических лиц;</a:t>
            </a:r>
          </a:p>
          <a:p>
            <a:pPr marL="184785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sz="1200" dirty="0" smtClean="0">
                <a:latin typeface="Arial"/>
                <a:cs typeface="Arial"/>
              </a:rPr>
              <a:t>акцизы</a:t>
            </a:r>
            <a:r>
              <a:rPr lang="ru-RU" sz="1200" dirty="0">
                <a:latin typeface="Arial"/>
                <a:cs typeface="Arial"/>
              </a:rPr>
              <a:t>;</a:t>
            </a:r>
          </a:p>
          <a:p>
            <a:pPr marL="184785" marR="6350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altLang="ru-RU" sz="1200" dirty="0">
                <a:cs typeface="Arial" charset="0"/>
              </a:rPr>
              <a:t>налог , взимаемый в связи с применением упрощенной системой налогообложения</a:t>
            </a:r>
            <a:r>
              <a:rPr lang="ru-RU" altLang="ru-RU" sz="1200" dirty="0" smtClean="0">
                <a:cs typeface="Arial" charset="0"/>
              </a:rPr>
              <a:t>;</a:t>
            </a:r>
          </a:p>
          <a:p>
            <a:pPr marL="184785" marR="6350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altLang="ru-RU" sz="1200" dirty="0">
                <a:cs typeface="Arial" charset="0"/>
              </a:rPr>
              <a:t>е</a:t>
            </a:r>
            <a:r>
              <a:rPr lang="ru-RU" altLang="ru-RU" sz="1200" dirty="0" smtClean="0">
                <a:cs typeface="Arial" charset="0"/>
              </a:rPr>
              <a:t>диный сельскохозяйственный налог;</a:t>
            </a:r>
            <a:endParaRPr lang="en-US" altLang="ru-RU" sz="1200" dirty="0" smtClean="0">
              <a:cs typeface="Arial" charset="0"/>
            </a:endParaRPr>
          </a:p>
          <a:p>
            <a:pPr marL="184785" marR="6350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sz="1200" dirty="0">
                <a:latin typeface="Arial"/>
                <a:cs typeface="Arial"/>
              </a:rPr>
              <a:t>н</a:t>
            </a:r>
            <a:r>
              <a:rPr lang="ru-RU" sz="1200" dirty="0" smtClean="0">
                <a:latin typeface="Arial"/>
                <a:cs typeface="Arial"/>
              </a:rPr>
              <a:t>алог на имущество физических лиц;</a:t>
            </a:r>
          </a:p>
          <a:p>
            <a:pPr marL="184785" marR="6350" indent="-172085">
              <a:buFont typeface="Arial"/>
              <a:buChar char="-"/>
              <a:tabLst>
                <a:tab pos="185420" algn="l"/>
              </a:tabLst>
            </a:pPr>
            <a:r>
              <a:rPr lang="ru-RU" altLang="ru-RU" sz="1200" dirty="0" smtClean="0">
                <a:cs typeface="Arial" charset="0"/>
              </a:rPr>
              <a:t>транспортный </a:t>
            </a:r>
            <a:r>
              <a:rPr lang="ru-RU" altLang="ru-RU" sz="1200" dirty="0">
                <a:cs typeface="Arial" charset="0"/>
              </a:rPr>
              <a:t>налог;</a:t>
            </a:r>
          </a:p>
          <a:p>
            <a:pPr marL="184785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sz="1200" dirty="0" smtClean="0">
                <a:latin typeface="Arial"/>
                <a:cs typeface="Arial"/>
              </a:rPr>
              <a:t>земельный налог;</a:t>
            </a:r>
          </a:p>
          <a:p>
            <a:pPr marL="184785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sz="1200" dirty="0">
                <a:latin typeface="Arial"/>
                <a:cs typeface="Arial"/>
              </a:rPr>
              <a:t>государственная пошлина.</a:t>
            </a:r>
            <a:endParaRPr lang="ru-RU" sz="1200" dirty="0" smtClean="0">
              <a:latin typeface="Arial"/>
              <a:cs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37185" y="3607173"/>
            <a:ext cx="2537970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 wrap="square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/>
              <a:t>дотации из бюджета Николаевского муниципального района и бюджета  Хабаровского края;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/>
              <a:t>субвенции из федерального бюджета </a:t>
            </a:r>
            <a:r>
              <a:rPr lang="ru-RU" altLang="ru-RU" sz="1200" dirty="0" smtClean="0"/>
              <a:t>и (или) </a:t>
            </a:r>
            <a:r>
              <a:rPr lang="ru-RU" altLang="ru-RU" sz="1200" dirty="0"/>
              <a:t>из бюджета Хабаровского края;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/>
              <a:t>иные межбюджетные трансферты из других бюджетов бюджетной системы Российской Федерации;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/>
              <a:t>безвозмездные поступления от физических и юридических лиц, в том числе добровольные пожертвования.</a:t>
            </a:r>
            <a:endParaRPr lang="ru-RU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20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sp>
          <p:nvSpPr>
            <p:cNvPr id="22" name="Rectangle 32"/>
            <p:cNvSpPr>
              <a:spLocks noChangeArrowheads="1"/>
            </p:cNvSpPr>
            <p:nvPr/>
          </p:nvSpPr>
          <p:spPr bwMode="auto">
            <a:xfrm>
              <a:off x="1383119" y="334800"/>
              <a:ext cx="6368731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Структура доходов </a:t>
              </a: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бюджета поселения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3952537" y="1089760"/>
            <a:ext cx="2014618" cy="177549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bject 4"/>
          <p:cNvSpPr/>
          <p:nvPr/>
        </p:nvSpPr>
        <p:spPr>
          <a:xfrm>
            <a:off x="4560395" y="2865252"/>
            <a:ext cx="792480" cy="792000"/>
          </a:xfrm>
          <a:custGeom>
            <a:avLst/>
            <a:gdLst/>
            <a:ahLst/>
            <a:cxnLst/>
            <a:rect l="l" t="t" r="r" b="b"/>
            <a:pathLst>
              <a:path w="792480" h="900430">
                <a:moveTo>
                  <a:pt x="0" y="504063"/>
                </a:moveTo>
                <a:lnTo>
                  <a:pt x="198056" y="504063"/>
                </a:lnTo>
                <a:lnTo>
                  <a:pt x="198056" y="0"/>
                </a:lnTo>
                <a:lnTo>
                  <a:pt x="594169" y="0"/>
                </a:lnTo>
                <a:lnTo>
                  <a:pt x="594169" y="504063"/>
                </a:lnTo>
                <a:lnTo>
                  <a:pt x="792162" y="504063"/>
                </a:lnTo>
                <a:lnTo>
                  <a:pt x="396049" y="900049"/>
                </a:lnTo>
                <a:lnTo>
                  <a:pt x="0" y="504063"/>
                </a:lnTo>
                <a:close/>
              </a:path>
            </a:pathLst>
          </a:custGeom>
          <a:solidFill>
            <a:srgbClr val="DCE6F2"/>
          </a:solidFill>
          <a:ln w="25400">
            <a:solidFill>
              <a:srgbClr val="92D05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3952537" y="3593828"/>
            <a:ext cx="2104628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D700"/>
            </a:solidFill>
          </a:ln>
        </p:spPr>
        <p:txBody>
          <a:bodyPr wrap="square" anchor="t">
            <a:spAutoFit/>
          </a:bodyPr>
          <a:lstStyle/>
          <a:p>
            <a:pPr indent="12700" algn="ctr" defTabSz="360000" eaLnBrk="1" hangingPunct="1"/>
            <a:r>
              <a:rPr lang="ru-RU" sz="1200" b="1" i="1" dirty="0">
                <a:latin typeface="Arial"/>
                <a:cs typeface="Arial"/>
              </a:rPr>
              <a:t>Пл</a:t>
            </a:r>
            <a:r>
              <a:rPr lang="ru-RU" sz="1200" b="1" i="1" spc="-45" dirty="0">
                <a:latin typeface="Arial"/>
                <a:cs typeface="Arial"/>
              </a:rPr>
              <a:t>а</a:t>
            </a:r>
            <a:r>
              <a:rPr lang="ru-RU" sz="1200" b="1" i="1" spc="-10" dirty="0">
                <a:latin typeface="Arial"/>
                <a:cs typeface="Arial"/>
              </a:rPr>
              <a:t>т</a:t>
            </a:r>
            <a:r>
              <a:rPr lang="ru-RU" sz="1200" b="1" i="1" spc="-15" dirty="0">
                <a:latin typeface="Arial"/>
                <a:cs typeface="Arial"/>
              </a:rPr>
              <a:t>е</a:t>
            </a:r>
            <a:r>
              <a:rPr lang="ru-RU" sz="1200" b="1" i="1" dirty="0">
                <a:latin typeface="Arial"/>
                <a:cs typeface="Arial"/>
              </a:rPr>
              <a:t>ж</a:t>
            </a:r>
            <a:r>
              <a:rPr lang="ru-RU" sz="1200" b="1" i="1" spc="-10" dirty="0">
                <a:latin typeface="Arial"/>
                <a:cs typeface="Arial"/>
              </a:rPr>
              <a:t>и</a:t>
            </a:r>
            <a:r>
              <a:rPr lang="ru-RU" sz="1200" b="1" i="1" dirty="0">
                <a:latin typeface="Arial"/>
                <a:cs typeface="Arial"/>
              </a:rPr>
              <a:t>,</a:t>
            </a:r>
            <a:r>
              <a:rPr lang="ru-RU" sz="1200" b="1" i="1" spc="-15" dirty="0">
                <a:latin typeface="Arial"/>
                <a:cs typeface="Arial"/>
              </a:rPr>
              <a:t> </a:t>
            </a:r>
            <a:r>
              <a:rPr lang="ru-RU" sz="1200" b="1" i="1" spc="-30" dirty="0">
                <a:latin typeface="Arial"/>
                <a:cs typeface="Arial"/>
              </a:rPr>
              <a:t>у</a:t>
            </a:r>
            <a:r>
              <a:rPr lang="ru-RU" sz="1200" b="1" i="1" dirty="0">
                <a:latin typeface="Arial"/>
                <a:cs typeface="Arial"/>
              </a:rPr>
              <a:t>с</a:t>
            </a:r>
            <a:r>
              <a:rPr lang="ru-RU" sz="1200" b="1" i="1" spc="-10" dirty="0">
                <a:latin typeface="Arial"/>
                <a:cs typeface="Arial"/>
              </a:rPr>
              <a:t>т</a:t>
            </a:r>
            <a:r>
              <a:rPr lang="ru-RU" sz="1200" b="1" i="1" dirty="0">
                <a:latin typeface="Arial"/>
                <a:cs typeface="Arial"/>
              </a:rPr>
              <a:t>ано</a:t>
            </a:r>
            <a:r>
              <a:rPr lang="ru-RU" sz="1200" b="1" i="1" spc="-40" dirty="0">
                <a:latin typeface="Arial"/>
                <a:cs typeface="Arial"/>
              </a:rPr>
              <a:t>в</a:t>
            </a:r>
            <a:r>
              <a:rPr lang="ru-RU" sz="1200" b="1" i="1" dirty="0">
                <a:latin typeface="Arial"/>
                <a:cs typeface="Arial"/>
              </a:rPr>
              <a:t>лен</a:t>
            </a:r>
            <a:r>
              <a:rPr lang="ru-RU" sz="1200" b="1" i="1" spc="5" dirty="0">
                <a:latin typeface="Arial"/>
                <a:cs typeface="Arial"/>
              </a:rPr>
              <a:t>н</a:t>
            </a:r>
            <a:r>
              <a:rPr lang="ru-RU" sz="1200" b="1" i="1" dirty="0">
                <a:latin typeface="Arial"/>
                <a:cs typeface="Arial"/>
              </a:rPr>
              <a:t>ые за</a:t>
            </a:r>
            <a:r>
              <a:rPr lang="ru-RU" sz="1200" b="1" i="1" spc="5" dirty="0">
                <a:latin typeface="Arial"/>
                <a:cs typeface="Arial"/>
              </a:rPr>
              <a:t>к</a:t>
            </a:r>
            <a:r>
              <a:rPr lang="ru-RU" sz="1200" b="1" i="1" dirty="0">
                <a:latin typeface="Arial"/>
                <a:cs typeface="Arial"/>
              </a:rPr>
              <a:t>он</a:t>
            </a:r>
            <a:r>
              <a:rPr lang="ru-RU" sz="1200" b="1" i="1" spc="-40" dirty="0">
                <a:latin typeface="Arial"/>
                <a:cs typeface="Arial"/>
              </a:rPr>
              <a:t>о</a:t>
            </a:r>
            <a:r>
              <a:rPr lang="ru-RU" sz="1200" b="1" i="1" dirty="0">
                <a:latin typeface="Arial"/>
                <a:cs typeface="Arial"/>
              </a:rPr>
              <a:t>д</a:t>
            </a:r>
            <a:r>
              <a:rPr lang="ru-RU" sz="1200" b="1" i="1" spc="-40" dirty="0">
                <a:latin typeface="Arial"/>
                <a:cs typeface="Arial"/>
              </a:rPr>
              <a:t>а</a:t>
            </a:r>
            <a:r>
              <a:rPr lang="ru-RU" sz="1200" b="1" i="1" spc="-10" dirty="0">
                <a:latin typeface="Arial"/>
                <a:cs typeface="Arial"/>
              </a:rPr>
              <a:t>т</a:t>
            </a:r>
            <a:r>
              <a:rPr lang="ru-RU" sz="1200" b="1" i="1" spc="-65" dirty="0">
                <a:latin typeface="Arial"/>
                <a:cs typeface="Arial"/>
              </a:rPr>
              <a:t>е</a:t>
            </a:r>
            <a:r>
              <a:rPr lang="ru-RU" sz="1200" b="1" i="1" dirty="0">
                <a:latin typeface="Arial"/>
                <a:cs typeface="Arial"/>
              </a:rPr>
              <a:t>ль</a:t>
            </a:r>
            <a:r>
              <a:rPr lang="ru-RU" sz="1200" b="1" i="1" spc="-10" dirty="0">
                <a:latin typeface="Arial"/>
                <a:cs typeface="Arial"/>
              </a:rPr>
              <a:t>ст</a:t>
            </a:r>
            <a:r>
              <a:rPr lang="ru-RU" sz="1200" b="1" i="1" spc="-15" dirty="0">
                <a:latin typeface="Arial"/>
                <a:cs typeface="Arial"/>
              </a:rPr>
              <a:t>в</a:t>
            </a:r>
            <a:r>
              <a:rPr lang="ru-RU" sz="1200" b="1" i="1" dirty="0">
                <a:latin typeface="Arial"/>
                <a:cs typeface="Arial"/>
              </a:rPr>
              <a:t>ом </a:t>
            </a:r>
            <a:r>
              <a:rPr lang="ru-RU" sz="1200" b="1" i="1" spc="-65" dirty="0">
                <a:latin typeface="Arial"/>
                <a:cs typeface="Arial"/>
              </a:rPr>
              <a:t>РФ</a:t>
            </a:r>
            <a:r>
              <a:rPr lang="ru-RU" sz="1200" b="1" i="1" dirty="0">
                <a:latin typeface="Arial"/>
                <a:cs typeface="Arial"/>
              </a:rPr>
              <a:t>:</a:t>
            </a:r>
            <a:endParaRPr lang="ru-RU" sz="1200" dirty="0">
              <a:latin typeface="Arial"/>
              <a:cs typeface="Arial"/>
            </a:endParaRPr>
          </a:p>
          <a:p>
            <a:pPr marL="184150" marR="54610" indent="-171450">
              <a:lnSpc>
                <a:spcPct val="100000"/>
              </a:lnSpc>
              <a:buFont typeface="Arial"/>
              <a:buChar char="-"/>
            </a:pPr>
            <a:r>
              <a:rPr lang="ru-RU" sz="1200" dirty="0" smtClean="0">
                <a:latin typeface="Arial"/>
                <a:cs typeface="Arial"/>
              </a:rPr>
              <a:t>прочие </a:t>
            </a:r>
            <a:r>
              <a:rPr lang="ru-RU" sz="1200" dirty="0">
                <a:latin typeface="Arial"/>
                <a:cs typeface="Arial"/>
              </a:rPr>
              <a:t>поступления от использования имущества.</a:t>
            </a:r>
          </a:p>
          <a:p>
            <a:pPr marL="184785" marR="6350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endParaRPr lang="ru-RU" sz="12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927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6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7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9" name="Rectangle 32"/>
            <p:cNvSpPr>
              <a:spLocks noChangeArrowheads="1"/>
            </p:cNvSpPr>
            <p:nvPr/>
          </p:nvSpPr>
          <p:spPr bwMode="auto">
            <a:xfrm>
              <a:off x="1002968" y="423536"/>
              <a:ext cx="7140095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Налоговые и неналоговые</a:t>
              </a:r>
              <a:r>
                <a:rPr lang="ru-RU" sz="2300" b="1" i="1" spc="-4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ис</a:t>
              </a:r>
              <a:r>
                <a:rPr lang="ru-RU" sz="2300" b="1" i="1" spc="-6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spc="-5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чни</a:t>
              </a:r>
              <a:r>
                <a:rPr lang="ru-RU" sz="2300" b="1" i="1" spc="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и д</a:t>
              </a:r>
              <a:r>
                <a:rPr lang="ru-RU" sz="2300" b="1" i="1" spc="-5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ох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дов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ю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</a:t>
              </a:r>
              <a:r>
                <a:rPr lang="ru-RU" sz="2300" b="1" i="1" spc="-3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ж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е</a:t>
              </a:r>
              <a:r>
                <a:rPr lang="ru-RU" sz="2300" b="1" i="1" spc="-3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поселения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8025814" y="2108010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361165"/>
              </p:ext>
            </p:extLst>
          </p:nvPr>
        </p:nvGraphicFramePr>
        <p:xfrm>
          <a:off x="109801" y="2401119"/>
          <a:ext cx="8872689" cy="3258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908"/>
                <a:gridCol w="6260538"/>
                <a:gridCol w="720081"/>
                <a:gridCol w="720081"/>
                <a:gridCol w="720081"/>
              </a:tblGrid>
              <a:tr h="559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</a:t>
                      </a: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и неналоговые доходы всего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1525,639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1556,334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1590,661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</a:t>
                      </a: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из них:</a:t>
                      </a:r>
                      <a:endParaRPr lang="ru-RU" sz="1100" b="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1445,639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1474,334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1507,661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НДФЛ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155,320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162,309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170,425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Доходы от уплаты акцизов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479,351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494,690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513,487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28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45,000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46,800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48,672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43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Единый сельскохозяйственный налог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600,000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600,000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600,000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43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Налог на имущество физических лиц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7,968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8,255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8,569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43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Транспортный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107,000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111,280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115,508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Земельный налог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Госпошлина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</a:t>
                      </a: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них: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80,000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82,000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83,000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Прочие поступления от использования имущества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82,000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83,000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88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Группа 96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20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1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22" name="Rectangle 32"/>
            <p:cNvSpPr>
              <a:spLocks noChangeArrowheads="1"/>
            </p:cNvSpPr>
            <p:nvPr/>
          </p:nvSpPr>
          <p:spPr bwMode="auto">
            <a:xfrm>
              <a:off x="510201" y="423536"/>
              <a:ext cx="8125622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С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spc="-1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</a:t>
              </a:r>
              <a:r>
                <a:rPr lang="ru-RU" sz="2300" b="1" i="1" spc="4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spc="4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налоговых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дох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дов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поселения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2022 г. и плановый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период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2023-2024 гг.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8" name="Диаграмма 97"/>
          <p:cNvGraphicFramePr/>
          <p:nvPr>
            <p:extLst>
              <p:ext uri="{D42A27DB-BD31-4B8C-83A1-F6EECF244321}">
                <p14:modId xmlns:p14="http://schemas.microsoft.com/office/powerpoint/2010/main" val="959733513"/>
              </p:ext>
            </p:extLst>
          </p:nvPr>
        </p:nvGraphicFramePr>
        <p:xfrm>
          <a:off x="216000" y="1362354"/>
          <a:ext cx="4357012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9" name="Прямоугольник 98"/>
          <p:cNvSpPr/>
          <p:nvPr/>
        </p:nvSpPr>
        <p:spPr>
          <a:xfrm>
            <a:off x="8070823" y="129140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100" name="Диаграмма 99"/>
          <p:cNvGraphicFramePr/>
          <p:nvPr>
            <p:extLst>
              <p:ext uri="{D42A27DB-BD31-4B8C-83A1-F6EECF244321}">
                <p14:modId xmlns:p14="http://schemas.microsoft.com/office/powerpoint/2010/main" val="1085970039"/>
              </p:ext>
            </p:extLst>
          </p:nvPr>
        </p:nvGraphicFramePr>
        <p:xfrm>
          <a:off x="4416733" y="1372287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1" name="Диаграмма 100"/>
          <p:cNvGraphicFramePr/>
          <p:nvPr>
            <p:extLst>
              <p:ext uri="{D42A27DB-BD31-4B8C-83A1-F6EECF244321}">
                <p14:modId xmlns:p14="http://schemas.microsoft.com/office/powerpoint/2010/main" val="2484095752"/>
              </p:ext>
            </p:extLst>
          </p:nvPr>
        </p:nvGraphicFramePr>
        <p:xfrm>
          <a:off x="1793615" y="4112933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2" name="Таблица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620469"/>
              </p:ext>
            </p:extLst>
          </p:nvPr>
        </p:nvGraphicFramePr>
        <p:xfrm>
          <a:off x="6573435" y="4132238"/>
          <a:ext cx="2264426" cy="2207571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81635"/>
                <a:gridCol w="1982791"/>
              </a:tblGrid>
              <a:tr h="223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НДФЛ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 от уплаты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акцизов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УСНО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ЕСХН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Имущество физических лиц</a:t>
                      </a:r>
                      <a:endParaRPr lang="ru-RU" sz="1100" dirty="0"/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Транспортный налог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Земельный налог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5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госпошлина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3" name="Рисунок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290" y="4132238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4" name="Объект 103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" name="Image" r:id="rId8" imgW="0" imgH="0" progId="Photoshop.Image.13">
                  <p:embed/>
                </p:oleObj>
              </mc:Choice>
              <mc:Fallback>
                <p:oleObj name="Image" r:id="rId8" imgW="0" imgH="0" progId="Photoshop.Image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Объект 104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Image" r:id="rId10" imgW="0" imgH="0" progId="Photoshop.Image.13">
                  <p:embed/>
                </p:oleObj>
              </mc:Choice>
              <mc:Fallback>
                <p:oleObj name="Image" r:id="rId10" imgW="0" imgH="0" progId="Photoshop.Image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6" name="Рисунок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15" y="4420641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Рисунок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15" y="4695514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Рисунок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460" y="5565828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Рисунок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15" y="5830914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Рисунок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20" y="6077709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1"/>
          <p:cNvPicPr>
            <a:picLocks noChangeAspect="1" noChangeArrowheads="1"/>
          </p:cNvPicPr>
          <p:nvPr/>
        </p:nvPicPr>
        <p:blipFill>
          <a:blip r:embed="rId1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20" y="4946227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1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rgbClr val="00D9C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15" y="5241979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94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Диаграмма 97"/>
          <p:cNvGraphicFramePr/>
          <p:nvPr>
            <p:extLst>
              <p:ext uri="{D42A27DB-BD31-4B8C-83A1-F6EECF244321}">
                <p14:modId xmlns:p14="http://schemas.microsoft.com/office/powerpoint/2010/main" val="3635393667"/>
              </p:ext>
            </p:extLst>
          </p:nvPr>
        </p:nvGraphicFramePr>
        <p:xfrm>
          <a:off x="216000" y="1411288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0" name="Прямоугольник 99"/>
          <p:cNvSpPr/>
          <p:nvPr/>
        </p:nvSpPr>
        <p:spPr>
          <a:xfrm>
            <a:off x="8070823" y="129140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106" name="Диаграмма 105"/>
          <p:cNvGraphicFramePr/>
          <p:nvPr>
            <p:extLst>
              <p:ext uri="{D42A27DB-BD31-4B8C-83A1-F6EECF244321}">
                <p14:modId xmlns:p14="http://schemas.microsoft.com/office/powerpoint/2010/main" val="3005521997"/>
              </p:ext>
            </p:extLst>
          </p:nvPr>
        </p:nvGraphicFramePr>
        <p:xfrm>
          <a:off x="4797025" y="1411288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7" name="Диаграмма 106"/>
          <p:cNvGraphicFramePr/>
          <p:nvPr>
            <p:extLst>
              <p:ext uri="{D42A27DB-BD31-4B8C-83A1-F6EECF244321}">
                <p14:modId xmlns:p14="http://schemas.microsoft.com/office/powerpoint/2010/main" val="67985647"/>
              </p:ext>
            </p:extLst>
          </p:nvPr>
        </p:nvGraphicFramePr>
        <p:xfrm>
          <a:off x="2331235" y="4062999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074579"/>
              </p:ext>
            </p:extLst>
          </p:nvPr>
        </p:nvGraphicFramePr>
        <p:xfrm>
          <a:off x="6687234" y="4104075"/>
          <a:ext cx="2252821" cy="38557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73933"/>
                <a:gridCol w="1978888"/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Прочие поступления от использования имущества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34" name="Рисунок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411480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" name="Image" r:id="rId7" imgW="0" imgH="0" progId="">
                  <p:embed/>
                </p:oleObj>
              </mc:Choice>
              <mc:Fallback>
                <p:oleObj name="Image" r:id="rId7" imgW="0" imgH="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9" name="Image" r:id="rId9" imgW="0" imgH="0" progId="">
                  <p:embed/>
                </p:oleObj>
              </mc:Choice>
              <mc:Fallback>
                <p:oleObj name="Image" r:id="rId9" imgW="0" imgH="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TextBox 110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26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10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333711" y="423536"/>
              <a:ext cx="8478604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С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spc="-1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</a:t>
              </a:r>
              <a:r>
                <a:rPr lang="ru-RU" sz="2300" b="1" i="1" spc="4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spc="4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неналоговых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дох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дов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поселения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022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г. и плановый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период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2023-2024 гг.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487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70823" y="1874808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13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10299" y="334800"/>
              <a:ext cx="8914364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Безвозмездные поступления в</a:t>
              </a:r>
              <a:r>
                <a:rPr lang="ru-RU" sz="2300" b="1" i="1" spc="-2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</a:t>
              </a:r>
              <a:r>
                <a:rPr lang="ru-RU" sz="2300" b="1" i="1" spc="-5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ох</a:t>
              </a:r>
              <a:r>
                <a:rPr lang="ru-RU" sz="2300" b="1" i="1" spc="-2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</a:t>
              </a:r>
              <a:r>
                <a:rPr lang="ru-RU" sz="2300" b="1" i="1" spc="-2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ю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ж</a:t>
              </a:r>
              <a:r>
                <a:rPr lang="ru-RU" sz="2300" b="1" i="1" spc="-2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е</a:t>
              </a:r>
              <a:r>
                <a:rPr lang="ru-RU" sz="2300" b="1" i="1" spc="-3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поселения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034020"/>
              </p:ext>
            </p:extLst>
          </p:nvPr>
        </p:nvGraphicFramePr>
        <p:xfrm>
          <a:off x="108432" y="2156157"/>
          <a:ext cx="8919065" cy="3382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271"/>
                <a:gridCol w="6507075"/>
                <a:gridCol w="652573"/>
                <a:gridCol w="652573"/>
                <a:gridCol w="652573"/>
              </a:tblGrid>
              <a:tr h="391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1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 поступления </a:t>
                      </a: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4286,814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4218,704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4215,454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491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Дотации бюджетам поселений на выравнивание бюджетной обеспеченности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них: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393,360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389,330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386,080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268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Дотации на выравнивание бюджетной обеспеченности за счет средств краевого бюджета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11,360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11,830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12,310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403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Дотации на выравнивание бюджетной обеспеченности за счет средств районного бюджета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382,000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377,500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373,770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264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Субвенции бюджетам субъектов РФ и муниципальных образований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них:</a:t>
                      </a:r>
                      <a:endParaRPr lang="ru-RU" sz="1100" b="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69,427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5,347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5,347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403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Субвенции бюджетам поселений на государственную регистрацию актов гражданского состояния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5,347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5,347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5,347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403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Субвенция на выполнение полномочий по первичному воинскому учёту на территориях, где отсутствуют военные комиссариаты</a:t>
                      </a: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64,000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264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Прочие межбюджетные трансферты, передаваемые бюджетам поселений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3824,027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3824,027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3824,027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20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1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22" name="Rectangle 32"/>
            <p:cNvSpPr>
              <a:spLocks noChangeArrowheads="1"/>
            </p:cNvSpPr>
            <p:nvPr/>
          </p:nvSpPr>
          <p:spPr bwMode="auto">
            <a:xfrm>
              <a:off x="490707" y="423536"/>
              <a:ext cx="8164607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С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spc="-1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</a:t>
              </a:r>
              <a:r>
                <a:rPr lang="ru-RU" sz="2300" b="1" i="1" spc="4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безвозмездных поступлений в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поселения</a:t>
              </a:r>
              <a:r>
                <a:rPr lang="ru-RU" sz="2300" b="1" i="1" spc="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2022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г. и плановый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период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2023-2024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гг.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31976594"/>
              </p:ext>
            </p:extLst>
          </p:nvPr>
        </p:nvGraphicFramePr>
        <p:xfrm>
          <a:off x="224645" y="1232606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3957486987"/>
              </p:ext>
            </p:extLst>
          </p:nvPr>
        </p:nvGraphicFramePr>
        <p:xfrm>
          <a:off x="4728861" y="1360800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4009483828"/>
              </p:ext>
            </p:extLst>
          </p:nvPr>
        </p:nvGraphicFramePr>
        <p:xfrm>
          <a:off x="2331235" y="4102298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444837"/>
              </p:ext>
            </p:extLst>
          </p:nvPr>
        </p:nvGraphicFramePr>
        <p:xfrm>
          <a:off x="6597225" y="4824155"/>
          <a:ext cx="2418665" cy="92913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04987"/>
                <a:gridCol w="2113678"/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Дотации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Субвенции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трансферты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7" name="Рисунок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487511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514514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5454225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8070823" y="129140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</p:spTree>
    <p:extLst>
      <p:ext uri="{BB962C8B-B14F-4D97-AF65-F5344CB8AC3E}">
        <p14:creationId xmlns:p14="http://schemas.microsoft.com/office/powerpoint/2010/main" val="212992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8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9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5" name="object 5"/>
            <p:cNvSpPr txBox="1"/>
            <p:nvPr/>
          </p:nvSpPr>
          <p:spPr>
            <a:xfrm>
              <a:off x="90488" y="457200"/>
              <a:ext cx="8928100" cy="723275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Бюджет </a:t>
              </a:r>
              <a:r>
                <a:rPr lang="ru-RU" sz="2300" b="1" i="1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Нижнепронгенского</a:t>
              </a:r>
              <a:r>
                <a:rPr lang="ru-RU" sz="2300" b="1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сельского поселения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 2022 г. и плановый период 2023-2024 гг.</a:t>
              </a:r>
              <a:endParaRPr sz="2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sp>
        <p:nvSpPr>
          <p:cNvPr id="6148" name="object 6"/>
          <p:cNvSpPr>
            <a:spLocks noChangeArrowheads="1"/>
          </p:cNvSpPr>
          <p:nvPr/>
        </p:nvSpPr>
        <p:spPr bwMode="auto">
          <a:xfrm>
            <a:off x="36513" y="1447800"/>
            <a:ext cx="9070975" cy="1676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149" name="object 7"/>
          <p:cNvSpPr txBox="1">
            <a:spLocks noChangeArrowheads="1"/>
          </p:cNvSpPr>
          <p:nvPr/>
        </p:nvSpPr>
        <p:spPr bwMode="auto">
          <a:xfrm>
            <a:off x="90488" y="3200400"/>
            <a:ext cx="8928100" cy="332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5921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534988" eaLnBrk="1" hangingPunct="1">
              <a:lnSpc>
                <a:spcPts val="2163"/>
              </a:lnSpc>
              <a:defRPr/>
            </a:pPr>
            <a:r>
              <a:rPr lang="ru-RU" altLang="ru-RU" b="1" i="1" dirty="0" smtClean="0">
                <a:solidFill>
                  <a:prstClr val="black"/>
                </a:solidFill>
                <a:latin typeface="Arial" charset="0"/>
              </a:rPr>
              <a:t>Цель создания:</a:t>
            </a:r>
            <a:r>
              <a:rPr lang="ru-RU" altLang="ru-RU" sz="1600" b="1" dirty="0" smtClean="0">
                <a:solidFill>
                  <a:prstClr val="black"/>
                </a:solidFill>
                <a:latin typeface="Arial" charset="0"/>
              </a:rPr>
              <a:t>	О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знакомление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граждан с основными 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положениями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решения 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Совета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депутатов </a:t>
            </a:r>
            <a:r>
              <a:rPr lang="ru-RU" alt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Нижнепронгенского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сельского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поселения 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15.12.2021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46-130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«О бюджете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Нижнепронгенского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сельского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поселения на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год и плановый период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2024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годов»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altLang="ru-RU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ctr" eaLnBrk="1" hangingPunct="1">
              <a:defRPr/>
            </a:pPr>
            <a:endParaRPr lang="ru-RU" altLang="ru-RU" sz="1000" b="1" dirty="0">
              <a:solidFill>
                <a:prstClr val="black"/>
              </a:solidFill>
              <a:latin typeface="Arial" charset="0"/>
            </a:endParaRPr>
          </a:p>
          <a:p>
            <a:pPr marL="534988" eaLnBrk="1" hangingPunct="1">
              <a:defRPr/>
            </a:pPr>
            <a:r>
              <a:rPr lang="ru-RU" altLang="ru-RU" b="1" i="1" dirty="0">
                <a:solidFill>
                  <a:prstClr val="black"/>
                </a:solidFill>
                <a:latin typeface="Arial" charset="0"/>
              </a:rPr>
              <a:t>Структура </a:t>
            </a:r>
            <a:r>
              <a:rPr lang="ru-RU" altLang="ru-RU" b="1" i="1" dirty="0" smtClean="0">
                <a:solidFill>
                  <a:prstClr val="black"/>
                </a:solidFill>
                <a:latin typeface="Arial" charset="0"/>
              </a:rPr>
              <a:t>отчета:</a:t>
            </a:r>
            <a:endParaRPr lang="ru-RU" altLang="ru-RU" i="1" dirty="0">
              <a:solidFill>
                <a:prstClr val="black"/>
              </a:solidFill>
              <a:latin typeface="Arial" charset="0"/>
            </a:endParaRPr>
          </a:p>
          <a:p>
            <a:pPr marL="2693988" eaLnBrk="1" hangingPunct="1">
              <a:spcBef>
                <a:spcPts val="425"/>
              </a:spcBef>
              <a:buFont typeface="Arial" charset="0"/>
              <a:buChar char="-"/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Arial" charset="0"/>
              </a:rPr>
              <a:t> Вводная часть 				</a:t>
            </a:r>
            <a:r>
              <a:rPr lang="ru-RU" altLang="ru-RU" sz="1600" b="1" i="1" dirty="0">
                <a:solidFill>
                  <a:prstClr val="black"/>
                </a:solidFill>
                <a:latin typeface="Arial" charset="0"/>
              </a:rPr>
              <a:t>стр. 3-11</a:t>
            </a:r>
            <a:r>
              <a:rPr lang="ru-RU" altLang="ru-RU" sz="1600" b="1" dirty="0">
                <a:solidFill>
                  <a:prstClr val="black"/>
                </a:solidFill>
                <a:latin typeface="Arial" charset="0"/>
              </a:rPr>
              <a:t>;</a:t>
            </a:r>
            <a:endParaRPr lang="ru-RU" altLang="ru-RU" sz="1600" dirty="0">
              <a:solidFill>
                <a:prstClr val="black"/>
              </a:solidFill>
              <a:latin typeface="Arial" charset="0"/>
            </a:endParaRPr>
          </a:p>
          <a:p>
            <a:pPr marL="2693988" eaLnBrk="1" hangingPunct="1">
              <a:spcBef>
                <a:spcPts val="425"/>
              </a:spcBef>
              <a:buFont typeface="Arial" charset="0"/>
              <a:buChar char="-"/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Arial" charset="0"/>
              </a:rPr>
              <a:t> Сбалансированность бюджета поселения 	</a:t>
            </a:r>
            <a:r>
              <a:rPr lang="ru-RU" altLang="ru-RU" sz="1600" b="1" i="1" dirty="0">
                <a:solidFill>
                  <a:prstClr val="black"/>
                </a:solidFill>
                <a:latin typeface="Arial" charset="0"/>
              </a:rPr>
              <a:t>стр. 12</a:t>
            </a:r>
            <a:r>
              <a:rPr lang="ru-RU" altLang="ru-RU" sz="1600" b="1" dirty="0">
                <a:solidFill>
                  <a:prstClr val="black"/>
                </a:solidFill>
                <a:latin typeface="Arial" charset="0"/>
              </a:rPr>
              <a:t>;</a:t>
            </a:r>
            <a:endParaRPr lang="ru-RU" altLang="ru-RU" sz="1600" dirty="0">
              <a:solidFill>
                <a:prstClr val="black"/>
              </a:solidFill>
              <a:latin typeface="Arial" charset="0"/>
            </a:endParaRPr>
          </a:p>
          <a:p>
            <a:pPr marL="2693988" eaLnBrk="1" hangingPunct="1">
              <a:spcBef>
                <a:spcPts val="425"/>
              </a:spcBef>
              <a:buFont typeface="Arial" charset="0"/>
              <a:buChar char="-"/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Arial" charset="0"/>
              </a:rPr>
              <a:t> Доходы бюджета поселения		</a:t>
            </a:r>
            <a:r>
              <a:rPr lang="ru-RU" altLang="ru-RU" sz="1600" b="1" i="1" dirty="0">
                <a:solidFill>
                  <a:prstClr val="black"/>
                </a:solidFill>
                <a:latin typeface="Arial" charset="0"/>
              </a:rPr>
              <a:t>стр. </a:t>
            </a:r>
            <a:r>
              <a:rPr lang="ru-RU" altLang="ru-RU" sz="1600" b="1" i="1" dirty="0" smtClean="0">
                <a:solidFill>
                  <a:prstClr val="black"/>
                </a:solidFill>
                <a:latin typeface="Arial" charset="0"/>
              </a:rPr>
              <a:t>13-20</a:t>
            </a:r>
            <a:r>
              <a:rPr lang="ru-RU" altLang="ru-RU" sz="1600" b="1" dirty="0" smtClean="0">
                <a:solidFill>
                  <a:prstClr val="black"/>
                </a:solidFill>
                <a:latin typeface="Arial" charset="0"/>
              </a:rPr>
              <a:t>;</a:t>
            </a:r>
            <a:endParaRPr lang="ru-RU" altLang="ru-RU" sz="1600" dirty="0">
              <a:solidFill>
                <a:prstClr val="black"/>
              </a:solidFill>
              <a:latin typeface="Arial" charset="0"/>
            </a:endParaRPr>
          </a:p>
          <a:p>
            <a:pPr marL="2693988" eaLnBrk="1" hangingPunct="1">
              <a:spcBef>
                <a:spcPts val="425"/>
              </a:spcBef>
              <a:buFont typeface="Arial" charset="0"/>
              <a:buChar char="-"/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Arial" charset="0"/>
              </a:rPr>
              <a:t> Расходы бюджета поселения		</a:t>
            </a:r>
            <a:r>
              <a:rPr lang="ru-RU" altLang="ru-RU" sz="1600" b="1" i="1" dirty="0">
                <a:solidFill>
                  <a:prstClr val="black"/>
                </a:solidFill>
                <a:latin typeface="Arial" charset="0"/>
              </a:rPr>
              <a:t>стр. </a:t>
            </a:r>
            <a:r>
              <a:rPr lang="ru-RU" altLang="ru-RU" sz="1600" b="1" i="1" dirty="0" smtClean="0">
                <a:solidFill>
                  <a:prstClr val="black"/>
                </a:solidFill>
                <a:latin typeface="Arial" charset="0"/>
              </a:rPr>
              <a:t>21-27</a:t>
            </a:r>
            <a:r>
              <a:rPr lang="ru-RU" altLang="ru-RU" sz="1600" b="1" dirty="0" smtClean="0">
                <a:solidFill>
                  <a:prstClr val="black"/>
                </a:solidFill>
                <a:latin typeface="Arial" charset="0"/>
              </a:rPr>
              <a:t>;</a:t>
            </a:r>
            <a:endParaRPr lang="ru-RU" altLang="ru-RU" sz="1600" dirty="0">
              <a:solidFill>
                <a:prstClr val="black"/>
              </a:solidFill>
              <a:latin typeface="Arial" charset="0"/>
            </a:endParaRPr>
          </a:p>
          <a:p>
            <a:pPr marL="2693988" eaLnBrk="1" hangingPunct="1">
              <a:spcBef>
                <a:spcPts val="438"/>
              </a:spcBef>
              <a:buFont typeface="Arial" charset="0"/>
              <a:buChar char="-"/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Arial" charset="0"/>
              </a:rPr>
              <a:t> Заключительная часть 			</a:t>
            </a:r>
            <a:r>
              <a:rPr lang="ru-RU" altLang="ru-RU" sz="1600" b="1" i="1" dirty="0">
                <a:solidFill>
                  <a:prstClr val="black"/>
                </a:solidFill>
                <a:latin typeface="Arial" charset="0"/>
              </a:rPr>
              <a:t>стр. </a:t>
            </a:r>
            <a:r>
              <a:rPr lang="ru-RU" altLang="ru-RU" sz="1600" b="1" i="1" dirty="0" smtClean="0">
                <a:solidFill>
                  <a:prstClr val="black"/>
                </a:solidFill>
                <a:latin typeface="Arial" charset="0"/>
              </a:rPr>
              <a:t>28</a:t>
            </a:r>
            <a:r>
              <a:rPr lang="ru-RU" altLang="ru-RU" sz="1600" b="1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ru-RU" altLang="ru-RU" sz="16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335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23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4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1313528" y="424800"/>
              <a:ext cx="6518964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С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spc="-1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</a:t>
              </a:r>
              <a:r>
                <a:rPr lang="ru-RU" sz="2300" b="1" i="1" spc="4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дох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дов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поселения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2022 г.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и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плановый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период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2023-2024 гг.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1885207555"/>
              </p:ext>
            </p:extLst>
          </p:nvPr>
        </p:nvGraphicFramePr>
        <p:xfrm>
          <a:off x="222450" y="1360800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8070823" y="129140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2710147621"/>
              </p:ext>
            </p:extLst>
          </p:nvPr>
        </p:nvGraphicFramePr>
        <p:xfrm>
          <a:off x="4788000" y="1360800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0" name="Диаграмма 49"/>
          <p:cNvGraphicFramePr/>
          <p:nvPr>
            <p:extLst>
              <p:ext uri="{D42A27DB-BD31-4B8C-83A1-F6EECF244321}">
                <p14:modId xmlns:p14="http://schemas.microsoft.com/office/powerpoint/2010/main" val="1889217769"/>
              </p:ext>
            </p:extLst>
          </p:nvPr>
        </p:nvGraphicFramePr>
        <p:xfrm>
          <a:off x="2331235" y="4104075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530208"/>
              </p:ext>
            </p:extLst>
          </p:nvPr>
        </p:nvGraphicFramePr>
        <p:xfrm>
          <a:off x="6597225" y="4869160"/>
          <a:ext cx="2418665" cy="101701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04987"/>
                <a:gridCol w="2113678"/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доходы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Неналоговые доходы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2" name="Рисунок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522920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Объект 52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2" name="Image" r:id="rId8" imgW="0" imgH="0" progId="Photoshop.Image.13">
                  <p:embed/>
                </p:oleObj>
              </mc:Choice>
              <mc:Fallback>
                <p:oleObj name="Image" r:id="rId8" imgW="0" imgH="0" progId="Photoshop.Image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Объект 53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" name="Image" r:id="rId10" imgW="0" imgH="0" progId="Photoshop.Image.13">
                  <p:embed/>
                </p:oleObj>
              </mc:Choice>
              <mc:Fallback>
                <p:oleObj name="Image" r:id="rId10" imgW="0" imgH="0" progId="Photoshop.Image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" name="Рисунок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492120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 noChangeArrowheads="1"/>
          </p:cNvPicPr>
          <p:nvPr/>
        </p:nvPicPr>
        <p:blipFill>
          <a:blip r:embed="rId1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5600675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6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14000" y="2708920"/>
            <a:ext cx="8316000" cy="1371600"/>
            <a:chOff x="414000" y="2708920"/>
            <a:chExt cx="8316000" cy="1371600"/>
          </a:xfrm>
        </p:grpSpPr>
        <p:sp>
          <p:nvSpPr>
            <p:cNvPr id="5" name="object 2"/>
            <p:cNvSpPr>
              <a:spLocks noChangeArrowheads="1"/>
            </p:cNvSpPr>
            <p:nvPr/>
          </p:nvSpPr>
          <p:spPr bwMode="auto">
            <a:xfrm>
              <a:off x="414000" y="2708920"/>
              <a:ext cx="8316000" cy="1371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" name="object 5"/>
            <p:cNvSpPr txBox="1">
              <a:spLocks noChangeArrowheads="1"/>
            </p:cNvSpPr>
            <p:nvPr/>
          </p:nvSpPr>
          <p:spPr bwMode="auto">
            <a:xfrm>
              <a:off x="414000" y="2888940"/>
              <a:ext cx="8316000" cy="105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12700" indent="-127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ts val="4088"/>
                </a:lnSpc>
                <a:defRPr/>
              </a:pPr>
              <a:r>
                <a:rPr lang="ru-RU" sz="3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РАСХОДЫ</a:t>
              </a:r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БЮДЖЕТА</a:t>
              </a:r>
            </a:p>
            <a:p>
              <a:pPr algn="ctr" eaLnBrk="1" hangingPunct="1">
                <a:lnSpc>
                  <a:spcPts val="4088"/>
                </a:lnSpc>
                <a:defRPr/>
              </a:pPr>
              <a:r>
                <a:rPr lang="ru-RU" sz="3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ПОСЕЛЕНИЯ</a:t>
              </a:r>
              <a:endPara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6495" y="0"/>
            <a:ext cx="9067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Нижнепронгенское</a:t>
            </a:r>
            <a:r>
              <a:rPr lang="ru-RU" alt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сельское поселение Николаевского муниципального района Хабаровского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39562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33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4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41" name="Rectangle 32"/>
            <p:cNvSpPr>
              <a:spLocks noChangeArrowheads="1"/>
            </p:cNvSpPr>
            <p:nvPr/>
          </p:nvSpPr>
          <p:spPr bwMode="auto">
            <a:xfrm>
              <a:off x="1011815" y="423536"/>
              <a:ext cx="7122398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Классификация расх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дов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</a:t>
              </a:r>
              <a:r>
                <a:rPr lang="ru-RU" sz="2300" b="1" i="1" spc="-2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поселения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по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разделам</a:t>
              </a:r>
              <a:endParaRPr 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06515" y="4139495"/>
            <a:ext cx="87215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altLang="ru-RU" sz="1500" dirty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  <a:p>
            <a:pPr indent="361950">
              <a:defRPr/>
            </a:pPr>
            <a:r>
              <a:rPr lang="ru-RU" altLang="ru-RU" sz="1500" dirty="0">
                <a:latin typeface="Times New Roman" pitchFamily="18" charset="0"/>
              </a:rPr>
              <a:t>Например, в составе раздела «Жилищно-коммунальное хозяйство», в том числе, выделяются:</a:t>
            </a:r>
          </a:p>
          <a:p>
            <a:pPr marL="361950" indent="180975">
              <a:buFontTx/>
              <a:buChar char="-"/>
              <a:defRPr/>
            </a:pPr>
            <a:r>
              <a:rPr lang="ru-RU" altLang="ru-RU" sz="1500" dirty="0">
                <a:latin typeface="Times New Roman" pitchFamily="18" charset="0"/>
              </a:rPr>
              <a:t> жилищное хозяйство; </a:t>
            </a:r>
          </a:p>
          <a:p>
            <a:pPr marL="361950" indent="180975">
              <a:buFontTx/>
              <a:buChar char="-"/>
              <a:defRPr/>
            </a:pPr>
            <a:r>
              <a:rPr lang="ru-RU" altLang="ru-RU" sz="1500" dirty="0" smtClean="0">
                <a:latin typeface="Times New Roman" pitchFamily="18" charset="0"/>
              </a:rPr>
              <a:t> благоустройство</a:t>
            </a:r>
            <a:r>
              <a:rPr lang="ru-RU" altLang="ru-RU" sz="1500" dirty="0">
                <a:latin typeface="Times New Roman" pitchFamily="18" charset="0"/>
              </a:rPr>
              <a:t>;</a:t>
            </a:r>
          </a:p>
          <a:p>
            <a:pPr marL="361950" indent="180975">
              <a:buFontTx/>
              <a:buChar char="-"/>
              <a:defRPr/>
            </a:pPr>
            <a:r>
              <a:rPr lang="ru-RU" altLang="ru-RU" sz="1500" dirty="0">
                <a:latin typeface="Times New Roman" pitchFamily="18" charset="0"/>
              </a:rPr>
              <a:t> другие вопросы в области жилищно-коммунального хозяйства.</a:t>
            </a:r>
          </a:p>
          <a:p>
            <a:pPr indent="361950">
              <a:defRPr/>
            </a:pPr>
            <a:r>
              <a:rPr lang="ru-RU" altLang="ru-RU" sz="1500" dirty="0">
                <a:latin typeface="Times New Roman" pitchFamily="18" charset="0"/>
              </a:rPr>
              <a:t>Полный перечень разделов и подразделов классификации расходов бюджетов приведен в статье 21 Бюджетного кодекса Российской Федерации.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916343" y="1815658"/>
            <a:ext cx="7217870" cy="2005463"/>
            <a:chOff x="630000" y="1021831"/>
            <a:chExt cx="6690437" cy="2005463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630000" y="1098916"/>
              <a:ext cx="1080000" cy="1928377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Прямоугольник 37"/>
            <p:cNvSpPr/>
            <p:nvPr/>
          </p:nvSpPr>
          <p:spPr>
            <a:xfrm>
              <a:off x="630000" y="2063106"/>
              <a:ext cx="1080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Общегосудар-ственные</a:t>
              </a: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вопросы</a:t>
              </a:r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315" y="1427141"/>
              <a:ext cx="495238" cy="546032"/>
            </a:xfrm>
            <a:prstGeom prst="rect">
              <a:avLst/>
            </a:prstGeom>
          </p:spPr>
        </p:pic>
        <p:sp>
          <p:nvSpPr>
            <p:cNvPr id="40" name="Скругленный прямоугольник 39"/>
            <p:cNvSpPr/>
            <p:nvPr/>
          </p:nvSpPr>
          <p:spPr>
            <a:xfrm>
              <a:off x="1746000" y="1098917"/>
              <a:ext cx="1080000" cy="192837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952" y="1465918"/>
              <a:ext cx="838095" cy="431746"/>
            </a:xfrm>
            <a:prstGeom prst="rect">
              <a:avLst/>
            </a:prstGeom>
          </p:spPr>
        </p:pic>
        <p:sp>
          <p:nvSpPr>
            <p:cNvPr id="43" name="Прямоугольник 42"/>
            <p:cNvSpPr/>
            <p:nvPr/>
          </p:nvSpPr>
          <p:spPr>
            <a:xfrm>
              <a:off x="1710000" y="2121177"/>
              <a:ext cx="1116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оборона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3978514" y="1052841"/>
              <a:ext cx="1080000" cy="192837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Прямоугольник 46"/>
            <p:cNvSpPr/>
            <p:nvPr/>
          </p:nvSpPr>
          <p:spPr>
            <a:xfrm>
              <a:off x="3933074" y="2110972"/>
              <a:ext cx="1116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экономика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5974" y="1329012"/>
              <a:ext cx="965079" cy="761905"/>
            </a:xfrm>
            <a:prstGeom prst="rect">
              <a:avLst/>
            </a:prstGeom>
          </p:spPr>
        </p:pic>
        <p:sp>
          <p:nvSpPr>
            <p:cNvPr id="50" name="Скругленный прямоугольник 49"/>
            <p:cNvSpPr/>
            <p:nvPr/>
          </p:nvSpPr>
          <p:spPr>
            <a:xfrm>
              <a:off x="5094000" y="1030612"/>
              <a:ext cx="1080000" cy="1928377"/>
            </a:xfrm>
            <a:prstGeom prst="roundRect">
              <a:avLst/>
            </a:prstGeom>
            <a:solidFill>
              <a:srgbClr val="BE9C05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Прямоугольник 51"/>
            <p:cNvSpPr/>
            <p:nvPr/>
          </p:nvSpPr>
          <p:spPr>
            <a:xfrm>
              <a:off x="5094000" y="2044233"/>
              <a:ext cx="1116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Жилищно-коммунальное хозяйство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623" y="1326435"/>
              <a:ext cx="874753" cy="690595"/>
            </a:xfrm>
            <a:prstGeom prst="rect">
              <a:avLst/>
            </a:prstGeom>
          </p:spPr>
        </p:pic>
        <p:sp>
          <p:nvSpPr>
            <p:cNvPr id="54" name="Скругленный прямоугольник 53"/>
            <p:cNvSpPr/>
            <p:nvPr/>
          </p:nvSpPr>
          <p:spPr>
            <a:xfrm>
              <a:off x="6240073" y="1021831"/>
              <a:ext cx="1080000" cy="1928377"/>
            </a:xfrm>
            <a:prstGeom prst="roundRect">
              <a:avLst/>
            </a:prstGeom>
            <a:solidFill>
              <a:srgbClr val="00B0F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Прямоугольник 54"/>
            <p:cNvSpPr/>
            <p:nvPr/>
          </p:nvSpPr>
          <p:spPr>
            <a:xfrm>
              <a:off x="6240437" y="2090917"/>
              <a:ext cx="1080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Социальная политика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7533" y="1338461"/>
              <a:ext cx="965079" cy="761905"/>
            </a:xfrm>
            <a:prstGeom prst="rect">
              <a:avLst/>
            </a:prstGeom>
          </p:spPr>
        </p:pic>
        <p:sp>
          <p:nvSpPr>
            <p:cNvPr id="62" name="Скругленный прямоугольник 61"/>
            <p:cNvSpPr/>
            <p:nvPr/>
          </p:nvSpPr>
          <p:spPr>
            <a:xfrm>
              <a:off x="2863891" y="1080044"/>
              <a:ext cx="1080000" cy="1928377"/>
            </a:xfrm>
            <a:prstGeom prst="roundRect">
              <a:avLst/>
            </a:prstGeom>
            <a:solidFill>
              <a:srgbClr val="24AF75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Прямоугольник 64"/>
            <p:cNvSpPr/>
            <p:nvPr/>
          </p:nvSpPr>
          <p:spPr>
            <a:xfrm>
              <a:off x="2848768" y="1890345"/>
              <a:ext cx="1116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безопасность и </a:t>
              </a:r>
              <a:r>
                <a:rPr lang="ru-RU" altLang="ru-RU" sz="1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правоохра-нительная</a:t>
              </a: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деятельность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1350" y="1188334"/>
              <a:ext cx="965079" cy="761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57988" y="1422442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5535" y="22084"/>
            <a:ext cx="9095775" cy="1257221"/>
            <a:chOff x="-2202" y="-359572"/>
            <a:chExt cx="9095775" cy="1586253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-2202" y="-359572"/>
              <a:ext cx="9095775" cy="1586253"/>
              <a:chOff x="-2202" y="-359572"/>
              <a:chExt cx="9095775" cy="1586253"/>
            </a:xfrm>
          </p:grpSpPr>
          <p:sp>
            <p:nvSpPr>
              <p:cNvPr id="6" name="object 3"/>
              <p:cNvSpPr>
                <a:spLocks noChangeArrowheads="1"/>
              </p:cNvSpPr>
              <p:nvPr/>
            </p:nvSpPr>
            <p:spPr bwMode="auto">
              <a:xfrm>
                <a:off x="21010" y="196394"/>
                <a:ext cx="9072563" cy="1030287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7" name="TextBox 1"/>
              <p:cNvSpPr txBox="1">
                <a:spLocks noChangeArrowheads="1"/>
              </p:cNvSpPr>
              <p:nvPr/>
            </p:nvSpPr>
            <p:spPr bwMode="auto">
              <a:xfrm>
                <a:off x="-2202" y="-359572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211830" y="181628"/>
              <a:ext cx="8704242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Структура </a:t>
              </a: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расходов бюджета поселения по разделам и</a:t>
              </a:r>
            </a:p>
            <a:p>
              <a:pPr algn="ctr">
                <a:defRPr/>
              </a:pP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подразделам </a:t>
              </a:r>
              <a:r>
                <a:rPr lang="ru-RU" altLang="ru-RU" sz="23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функциональной классификации</a:t>
              </a:r>
              <a:endParaRPr 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751917"/>
              </p:ext>
            </p:extLst>
          </p:nvPr>
        </p:nvGraphicFramePr>
        <p:xfrm>
          <a:off x="154270" y="1718810"/>
          <a:ext cx="8919065" cy="4826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133"/>
                <a:gridCol w="5175575"/>
                <a:gridCol w="1065119"/>
                <a:gridCol w="1065119"/>
                <a:gridCol w="1065119"/>
              </a:tblGrid>
              <a:tr h="67568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Раздел,                 подраздел</a:t>
                      </a:r>
                    </a:p>
                  </a:txBody>
                  <a:tcPr marL="91076" marR="91076" vert="vert270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91076" marR="91076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 Совета депутатов Нижнепронгенского сельского поселения Николаевского муниципального района Хабаровского края от 15.12.2021 № 46-130</a:t>
                      </a:r>
                    </a:p>
                  </a:txBody>
                  <a:tcPr marL="91076" marR="910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045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91076" marR="910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30002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всего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5812,453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5775,038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5806,115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350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Условно утвержденные расходы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145,000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291,000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Общегосударственные вопросы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4603489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4608,721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4500,773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46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0102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высшего должностного лица органа местного самоуправления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800,855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8010,855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800,855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728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0104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местных администраций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3515,630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3573,107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3522,904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90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0106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33,004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33,004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</a:tr>
              <a:tr h="1178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0111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Резервные фонды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440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0113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общегосударственные вопросы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253,000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200,755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176,014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440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оборона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64,080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440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0203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Мобилизационная и вневойсковая подготовка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64,080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240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111,347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105,347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95,347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514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0304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Органы юстиции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5,347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5,347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5,347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32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0310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пожарной безопасности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106,000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90,000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экономика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586,351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605,970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628,995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0409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Дорожное хозяйство (дорожные фонды)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586,351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605,970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628,995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object 3"/>
          <p:cNvSpPr>
            <a:spLocks noChangeArrowheads="1"/>
          </p:cNvSpPr>
          <p:nvPr/>
        </p:nvSpPr>
        <p:spPr bwMode="auto">
          <a:xfrm>
            <a:off x="36000" y="342000"/>
            <a:ext cx="9072563" cy="10302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351538" y="423536"/>
            <a:ext cx="8442953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Структура </a:t>
            </a:r>
            <a:r>
              <a:rPr lang="ru-RU" altLang="ru-RU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расходов бюджета поселения по разделам</a:t>
            </a:r>
          </a:p>
          <a:p>
            <a:pPr algn="ctr">
              <a:defRPr/>
            </a:pPr>
            <a:r>
              <a:rPr lang="ru-RU" altLang="ru-RU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подразделам функциональной классификации</a:t>
            </a:r>
            <a:endParaRPr lang="ru-RU" sz="23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70823" y="2262386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6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7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351538" y="423536"/>
              <a:ext cx="8442953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Структура </a:t>
              </a: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расходов бюджета поселения по разделам</a:t>
              </a:r>
            </a:p>
            <a:p>
              <a:pPr algn="ctr">
                <a:defRPr/>
              </a:pP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 </a:t>
              </a:r>
              <a:r>
                <a:rPr lang="ru-RU" altLang="ru-RU" sz="23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подразделам функциональной классификации</a:t>
              </a:r>
              <a:endParaRPr 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326850"/>
              </p:ext>
            </p:extLst>
          </p:nvPr>
        </p:nvGraphicFramePr>
        <p:xfrm>
          <a:off x="71500" y="2543735"/>
          <a:ext cx="8919065" cy="28415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133"/>
                <a:gridCol w="5175575"/>
                <a:gridCol w="1065119"/>
                <a:gridCol w="1065119"/>
                <a:gridCol w="1065119"/>
              </a:tblGrid>
              <a:tr h="39148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Раздел,                 подраздел</a:t>
                      </a:r>
                    </a:p>
                  </a:txBody>
                  <a:tcPr marL="91076" marR="91076" vert="vert270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91076" marR="91076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 Совета депутатов Нижнепронгенского сельского поселения Николаевского муниципального района Хабаровского края от 15.12.2021 № 46-130</a:t>
                      </a:r>
                    </a:p>
                  </a:txBody>
                  <a:tcPr marL="91076" marR="910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148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91076" marR="910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216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102,186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30,000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30,000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49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0502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Коммунальное  хозяйство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55,000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49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0503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Благоустройство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47,186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3504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65,000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3504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0705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65,000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350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политика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280,000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280,000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280,000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1001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Пенсионное обеспечение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280,000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280,000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280,000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7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8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6" name="Rectangle 32"/>
            <p:cNvSpPr>
              <a:spLocks noChangeArrowheads="1"/>
            </p:cNvSpPr>
            <p:nvPr/>
          </p:nvSpPr>
          <p:spPr bwMode="auto">
            <a:xfrm>
              <a:off x="1629072" y="423536"/>
              <a:ext cx="5887894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Функциональная структура расходов</a:t>
              </a:r>
            </a:p>
            <a:p>
              <a:pPr algn="ctr">
                <a:defRPr/>
              </a:pP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бюджета поселения</a:t>
              </a:r>
              <a:endParaRPr 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4" name="TextBox 243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7" name="Диаграмма 116"/>
          <p:cNvGraphicFramePr/>
          <p:nvPr>
            <p:extLst>
              <p:ext uri="{D42A27DB-BD31-4B8C-83A1-F6EECF244321}">
                <p14:modId xmlns:p14="http://schemas.microsoft.com/office/powerpoint/2010/main" val="1736866752"/>
              </p:ext>
            </p:extLst>
          </p:nvPr>
        </p:nvGraphicFramePr>
        <p:xfrm>
          <a:off x="216000" y="1362354"/>
          <a:ext cx="444601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8" name="Прямоугольник 117"/>
          <p:cNvSpPr/>
          <p:nvPr/>
        </p:nvSpPr>
        <p:spPr>
          <a:xfrm>
            <a:off x="8070823" y="129140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121" name="Диаграмма 120"/>
          <p:cNvGraphicFramePr/>
          <p:nvPr>
            <p:extLst>
              <p:ext uri="{D42A27DB-BD31-4B8C-83A1-F6EECF244321}">
                <p14:modId xmlns:p14="http://schemas.microsoft.com/office/powerpoint/2010/main" val="2558290337"/>
              </p:ext>
            </p:extLst>
          </p:nvPr>
        </p:nvGraphicFramePr>
        <p:xfrm>
          <a:off x="4788000" y="1360800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2" name="Диаграмма 121"/>
          <p:cNvGraphicFramePr/>
          <p:nvPr>
            <p:extLst>
              <p:ext uri="{D42A27DB-BD31-4B8C-83A1-F6EECF244321}">
                <p14:modId xmlns:p14="http://schemas.microsoft.com/office/powerpoint/2010/main" val="3436030923"/>
              </p:ext>
            </p:extLst>
          </p:nvPr>
        </p:nvGraphicFramePr>
        <p:xfrm>
          <a:off x="2445160" y="4104075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5" name="Таблица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46346"/>
              </p:ext>
            </p:extLst>
          </p:nvPr>
        </p:nvGraphicFramePr>
        <p:xfrm>
          <a:off x="6661362" y="4563456"/>
          <a:ext cx="2432933" cy="1560957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06786"/>
                <a:gridCol w="2126147"/>
              </a:tblGrid>
              <a:tr h="228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0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политика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Образование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Условно утвержденные расходы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6" name="Объект 125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6" name="Image" r:id="rId7" imgW="0" imgH="0" progId="Photoshop.Image.13">
                  <p:embed/>
                </p:oleObj>
              </mc:Choice>
              <mc:Fallback>
                <p:oleObj name="Image" r:id="rId7" imgW="0" imgH="0" progId="Photoshop.Image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Объект 126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" name="Image" r:id="rId9" imgW="0" imgH="0" progId="Photoshop.Image.13">
                  <p:embed/>
                </p:oleObj>
              </mc:Choice>
              <mc:Fallback>
                <p:oleObj name="Image" r:id="rId9" imgW="0" imgH="0" progId="Photoshop.Image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8" name="Рисунок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810" y="4984647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1" name="Таблица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318974"/>
              </p:ext>
            </p:extLst>
          </p:nvPr>
        </p:nvGraphicFramePr>
        <p:xfrm>
          <a:off x="161510" y="4294604"/>
          <a:ext cx="2430270" cy="198151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06450"/>
                <a:gridCol w="2123820"/>
              </a:tblGrid>
              <a:tr h="45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Общегосударственные расходы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Национальная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оборона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2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экономика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2" name="Рисунок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0" y="442506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Рисунок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35" y="5369369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Рисунок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35" y="5858312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Рисунок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810" y="4644135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1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5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160" y="5638712"/>
            <a:ext cx="189310" cy="219600"/>
          </a:xfrm>
          <a:prstGeom prst="rect">
            <a:avLst/>
          </a:prstGeom>
        </p:spPr>
      </p:pic>
      <p:pic>
        <p:nvPicPr>
          <p:cNvPr id="22" name="Рисунок 16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7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35" y="4957464"/>
            <a:ext cx="190500" cy="219075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solidFill>
              <a:srgbClr val="FFFF00"/>
            </a:solidFill>
          </a:ln>
          <a:extLst/>
        </p:spPr>
      </p:pic>
      <p:pic>
        <p:nvPicPr>
          <p:cNvPr id="23" name="Рисунок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810" y="5325856"/>
            <a:ext cx="190500" cy="219075"/>
          </a:xfrm>
          <a:prstGeom prst="rect">
            <a:avLst/>
          </a:prstGeom>
          <a:solidFill>
            <a:schemeClr val="accent5">
              <a:lumMod val="75000"/>
            </a:schemeClr>
          </a:solidFill>
          <a:extLst/>
        </p:spPr>
      </p:pic>
    </p:spTree>
    <p:extLst>
      <p:ext uri="{BB962C8B-B14F-4D97-AF65-F5344CB8AC3E}">
        <p14:creationId xmlns:p14="http://schemas.microsoft.com/office/powerpoint/2010/main" val="401256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bject 2"/>
          <p:cNvSpPr>
            <a:spLocks noChangeArrowheads="1"/>
          </p:cNvSpPr>
          <p:nvPr/>
        </p:nvSpPr>
        <p:spPr bwMode="auto">
          <a:xfrm>
            <a:off x="0" y="0"/>
            <a:ext cx="9136063" cy="68500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70823" y="1358770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sp>
          <p:nvSpPr>
            <p:cNvPr id="15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36000" y="342000"/>
              <a:ext cx="9072563" cy="1030287"/>
              <a:chOff x="36000" y="342000"/>
              <a:chExt cx="9072563" cy="1030287"/>
            </a:xfrm>
          </p:grpSpPr>
          <p:sp>
            <p:nvSpPr>
              <p:cNvPr id="17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8" name="Rectangle 32"/>
              <p:cNvSpPr>
                <a:spLocks noChangeArrowheads="1"/>
              </p:cNvSpPr>
              <p:nvPr/>
            </p:nvSpPr>
            <p:spPr bwMode="auto">
              <a:xfrm>
                <a:off x="914575" y="423536"/>
                <a:ext cx="7318029" cy="800219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3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Приоритетные расходы </a:t>
                </a:r>
                <a:r>
                  <a:rPr lang="ru-RU" sz="2300" b="1" i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поселения</a:t>
                </a:r>
                <a:endParaRPr lang="en-US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ru-RU" sz="23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Расходы на жилищно-коммунальное хозяйство</a:t>
                </a:r>
              </a:p>
            </p:txBody>
          </p:sp>
        </p:grp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777909"/>
              </p:ext>
            </p:extLst>
          </p:nvPr>
        </p:nvGraphicFramePr>
        <p:xfrm>
          <a:off x="251523" y="1651271"/>
          <a:ext cx="8595953" cy="2282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34451"/>
                <a:gridCol w="753834"/>
                <a:gridCol w="753834"/>
                <a:gridCol w="753834"/>
              </a:tblGrid>
              <a:tr h="273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расходов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Коммунальное хозяйство:</a:t>
                      </a:r>
                    </a:p>
                    <a:p>
                      <a:pPr marL="180975" lvl="0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Оплата анализа воды</a:t>
                      </a:r>
                      <a:r>
                        <a:rPr lang="ru-RU" sz="1100" b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  <a:endParaRPr lang="ru-RU" sz="1100" b="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180975" lvl="0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55,000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Благоустройство: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0975" lvl="0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прочее благоустройство территории (уборка мусора, скашивание травы , содержание колодца и т.д.)</a:t>
                      </a:r>
                    </a:p>
                    <a:p>
                      <a:pPr marL="180975" lvl="0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47,186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3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102,186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30,000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10,000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239" y="4127476"/>
            <a:ext cx="3464186" cy="2598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60" y="4129200"/>
            <a:ext cx="3465600" cy="259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855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bject 2"/>
          <p:cNvSpPr>
            <a:spLocks noChangeArrowheads="1"/>
          </p:cNvSpPr>
          <p:nvPr/>
        </p:nvSpPr>
        <p:spPr bwMode="auto">
          <a:xfrm>
            <a:off x="0" y="0"/>
            <a:ext cx="9136063" cy="68500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70823" y="1338196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sp>
          <p:nvSpPr>
            <p:cNvPr id="15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36000" y="342000"/>
              <a:ext cx="9072563" cy="1030287"/>
              <a:chOff x="36000" y="342000"/>
              <a:chExt cx="9072563" cy="1030287"/>
            </a:xfrm>
          </p:grpSpPr>
          <p:sp>
            <p:nvSpPr>
              <p:cNvPr id="17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8" name="Rectangle 32"/>
              <p:cNvSpPr>
                <a:spLocks noChangeArrowheads="1"/>
              </p:cNvSpPr>
              <p:nvPr/>
            </p:nvSpPr>
            <p:spPr bwMode="auto">
              <a:xfrm>
                <a:off x="1787955" y="423536"/>
                <a:ext cx="5571269" cy="800219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3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Приоритетные расходы </a:t>
                </a:r>
                <a:r>
                  <a:rPr lang="ru-RU" sz="2300" b="1" i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поселения</a:t>
                </a:r>
                <a:endParaRPr lang="en-US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ru-RU" sz="23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Расходы на дорожное хозяйство</a:t>
                </a:r>
              </a:p>
            </p:txBody>
          </p:sp>
        </p:grp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145786"/>
              </p:ext>
            </p:extLst>
          </p:nvPr>
        </p:nvGraphicFramePr>
        <p:xfrm>
          <a:off x="341530" y="1505249"/>
          <a:ext cx="8595953" cy="1211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34451"/>
                <a:gridCol w="753834"/>
                <a:gridCol w="753834"/>
                <a:gridCol w="753834"/>
              </a:tblGrid>
              <a:tr h="2475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расходов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Дорожное хозяйство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586,351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605,970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628,995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и ремонт дорог внутри поселения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Мероприятия</a:t>
                      </a:r>
                      <a:r>
                        <a:rPr lang="ru-RU" sz="1100" b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по обеспечению безопасности дорожного движения на автомобильных дорогах общего пользования (дорожное освещение)</a:t>
                      </a:r>
                      <a:endParaRPr lang="ru-RU" sz="1100" b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306,351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405,970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378,995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7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Оформление прав собственности</a:t>
                      </a:r>
                      <a:endParaRPr lang="ru-RU" sz="1100" b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850" y="4629044"/>
            <a:ext cx="3131840" cy="2033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25" y="4629044"/>
            <a:ext cx="3131840" cy="203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850" y="2821445"/>
            <a:ext cx="3131840" cy="1808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25" y="2821445"/>
            <a:ext cx="3130211" cy="1807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311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bject 2"/>
          <p:cNvSpPr>
            <a:spLocks noChangeArrowheads="1"/>
          </p:cNvSpPr>
          <p:nvPr/>
        </p:nvSpPr>
        <p:spPr bwMode="auto">
          <a:xfrm>
            <a:off x="19664" y="22677"/>
            <a:ext cx="9136063" cy="68500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ru-RU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430" y="5364215"/>
            <a:ext cx="3555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284410" y="1133745"/>
            <a:ext cx="8563065" cy="5355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sz="1900" dirty="0" smtClean="0">
                <a:solidFill>
                  <a:srgbClr val="000000"/>
                </a:solidFill>
              </a:rPr>
              <a:t>Брошюра подготовлена финансовым управлением администрации Николаевского муниципального района на основании: </a:t>
            </a:r>
          </a:p>
          <a:p>
            <a:pPr marL="542925" indent="-180975" algn="just">
              <a:buFontTx/>
              <a:buChar char="-"/>
              <a:defRPr/>
            </a:pPr>
            <a:r>
              <a:rPr lang="ru-RU" sz="1900" dirty="0" smtClean="0"/>
              <a:t>Послания </a:t>
            </a:r>
            <a:r>
              <a:rPr lang="ru-RU" sz="1900" dirty="0"/>
              <a:t>Президента Российской Федерации Федеральному   Собранию Российской Федерации от 01 декабря 2016 года</a:t>
            </a:r>
            <a:r>
              <a:rPr lang="ru-RU" sz="1900" dirty="0">
                <a:solidFill>
                  <a:srgbClr val="000000"/>
                </a:solidFill>
              </a:rPr>
              <a:t>;</a:t>
            </a:r>
          </a:p>
          <a:p>
            <a:pPr marL="542925" indent="-180975" algn="just">
              <a:buFontTx/>
              <a:buChar char="-"/>
              <a:defRPr/>
            </a:pPr>
            <a:r>
              <a:rPr lang="ru-RU" sz="1900" dirty="0" smtClean="0">
                <a:solidFill>
                  <a:srgbClr val="000000"/>
                </a:solidFill>
              </a:rPr>
              <a:t>Решения Совета депутатов Нижнепронгенского сельского поселения Николаевского района от 15.12.2021</a:t>
            </a:r>
            <a:r>
              <a:rPr lang="ru-RU" sz="1900" dirty="0" smtClean="0"/>
              <a:t> № 46-130 «О бюджете Нижнепронгенского сельского поселения на 2022 год и плановый период 2023 и 2024 годов»</a:t>
            </a:r>
            <a:r>
              <a:rPr lang="ru-RU" sz="1900" dirty="0" smtClean="0">
                <a:solidFill>
                  <a:srgbClr val="000000"/>
                </a:solidFill>
              </a:rPr>
              <a:t>.</a:t>
            </a:r>
          </a:p>
          <a:p>
            <a:pPr indent="361950" algn="just">
              <a:defRPr/>
            </a:pPr>
            <a:r>
              <a:rPr lang="ru-RU" sz="1900" dirty="0" smtClean="0">
                <a:solidFill>
                  <a:srgbClr val="000000"/>
                </a:solidFill>
              </a:rPr>
              <a:t>Мы  </a:t>
            </a:r>
            <a:r>
              <a:rPr lang="ru-RU" sz="1900" dirty="0">
                <a:solidFill>
                  <a:srgbClr val="000000"/>
                </a:solidFill>
              </a:rPr>
              <a:t>намерены  совершенствовать  работу  по  открытости  бюджета,  чтобы  повысить эффективность распределения средств с учетом приоритетных потребностей населения и </a:t>
            </a:r>
            <a:r>
              <a:rPr lang="ru-RU" sz="1900" dirty="0" smtClean="0">
                <a:solidFill>
                  <a:srgbClr val="000000"/>
                </a:solidFill>
              </a:rPr>
              <a:t>создания условий </a:t>
            </a:r>
            <a:r>
              <a:rPr lang="ru-RU" sz="1900" dirty="0">
                <a:solidFill>
                  <a:srgbClr val="000000"/>
                </a:solidFill>
              </a:rPr>
              <a:t>для активного участия жителей </a:t>
            </a:r>
            <a:r>
              <a:rPr lang="ru-RU" sz="1900" dirty="0" smtClean="0">
                <a:solidFill>
                  <a:srgbClr val="000000"/>
                </a:solidFill>
              </a:rPr>
              <a:t>поселения в бюджетном процессе.</a:t>
            </a:r>
          </a:p>
          <a:p>
            <a:pPr indent="361950" algn="just">
              <a:defRPr/>
            </a:pPr>
            <a:r>
              <a:rPr lang="ru-RU" sz="1900" dirty="0" smtClean="0">
                <a:solidFill>
                  <a:srgbClr val="000000"/>
                </a:solidFill>
              </a:rPr>
              <a:t>Ждем ваших пожеланий и предложений. Уверены</a:t>
            </a:r>
            <a:r>
              <a:rPr lang="ru-RU" sz="1900" dirty="0">
                <a:solidFill>
                  <a:srgbClr val="000000"/>
                </a:solidFill>
              </a:rPr>
              <a:t>,  что  Ваши  предложения заслуживают самого пристального внимания. </a:t>
            </a:r>
            <a:r>
              <a:rPr lang="ru-RU" sz="1900" dirty="0" smtClean="0">
                <a:solidFill>
                  <a:srgbClr val="000000"/>
                </a:solidFill>
              </a:rPr>
              <a:t>Надеемся на долгосрочное сотрудничество.</a:t>
            </a:r>
          </a:p>
          <a:p>
            <a:pPr algn="just">
              <a:defRPr/>
            </a:pPr>
            <a:endParaRPr lang="ru-RU" sz="1900" dirty="0" smtClean="0">
              <a:solidFill>
                <a:prstClr val="black"/>
              </a:solidFill>
            </a:endParaRPr>
          </a:p>
          <a:p>
            <a:pPr algn="r">
              <a:defRPr/>
            </a:pPr>
            <a:r>
              <a:rPr lang="ru-RU" sz="1900" b="1" i="1" dirty="0" smtClean="0">
                <a:solidFill>
                  <a:prstClr val="black"/>
                </a:solidFill>
              </a:rPr>
              <a:t>А.В. </a:t>
            </a:r>
            <a:r>
              <a:rPr lang="ru-RU" sz="1900" b="1" i="1" dirty="0" err="1" smtClean="0">
                <a:solidFill>
                  <a:prstClr val="black"/>
                </a:solidFill>
              </a:rPr>
              <a:t>Закаменная</a:t>
            </a:r>
            <a:endParaRPr lang="ru-RU" sz="1900" b="1" i="1" dirty="0" smtClean="0">
              <a:solidFill>
                <a:prstClr val="black"/>
              </a:solidFill>
            </a:endParaRPr>
          </a:p>
          <a:p>
            <a:pPr algn="r">
              <a:defRPr/>
            </a:pPr>
            <a:r>
              <a:rPr lang="ru-RU" sz="1900" b="1" i="1" dirty="0" smtClean="0">
                <a:solidFill>
                  <a:prstClr val="black"/>
                </a:solidFill>
              </a:rPr>
              <a:t>глава </a:t>
            </a:r>
            <a:r>
              <a:rPr lang="ru-RU" sz="1900" b="1" i="1" dirty="0" err="1" smtClean="0">
                <a:solidFill>
                  <a:prstClr val="black"/>
                </a:solidFill>
              </a:rPr>
              <a:t>Нижнепронгенского</a:t>
            </a:r>
            <a:r>
              <a:rPr lang="ru-RU" sz="1900" b="1" i="1" dirty="0" smtClean="0">
                <a:solidFill>
                  <a:prstClr val="black"/>
                </a:solidFill>
              </a:rPr>
              <a:t> </a:t>
            </a:r>
            <a:r>
              <a:rPr lang="ru-RU" sz="1900" b="1" i="1" dirty="0">
                <a:solidFill>
                  <a:prstClr val="black"/>
                </a:solidFill>
              </a:rPr>
              <a:t>сельского </a:t>
            </a:r>
            <a:r>
              <a:rPr lang="ru-RU" sz="1900" b="1" i="1" dirty="0" smtClean="0">
                <a:solidFill>
                  <a:prstClr val="black"/>
                </a:solidFill>
              </a:rPr>
              <a:t>поселения</a:t>
            </a:r>
            <a:endParaRPr lang="ru-RU" sz="1900" b="1" i="1" dirty="0">
              <a:solidFill>
                <a:srgbClr val="00000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23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36000" y="334800"/>
              <a:ext cx="9072563" cy="522000"/>
              <a:chOff x="36000" y="334800"/>
              <a:chExt cx="9072563" cy="522000"/>
            </a:xfrm>
          </p:grpSpPr>
          <p:sp>
            <p:nvSpPr>
              <p:cNvPr id="14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514800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6" name="Rectangle 32"/>
              <p:cNvSpPr>
                <a:spLocks noChangeArrowheads="1"/>
              </p:cNvSpPr>
              <p:nvPr/>
            </p:nvSpPr>
            <p:spPr bwMode="auto">
              <a:xfrm>
                <a:off x="2677540" y="334800"/>
                <a:ext cx="3779881" cy="446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3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Заключительная часть</a:t>
                </a:r>
                <a:endParaRPr 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37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30400" y="1597416"/>
            <a:ext cx="2811430" cy="5401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7724" tIns="38862" rIns="77724" bIns="38862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 i="1" dirty="0"/>
              <a:t>Население </a:t>
            </a:r>
            <a:r>
              <a:rPr lang="ru-RU" altLang="ru-RU" sz="1500" b="1" i="1" dirty="0" smtClean="0"/>
              <a:t>(на 01.01.2021 г.)</a:t>
            </a:r>
          </a:p>
          <a:p>
            <a:pPr marL="361950" indent="-180975" eaLnBrk="1" hangingPunct="1">
              <a:buFont typeface="Arial" panose="020B0604020202020204" pitchFamily="34" charset="0"/>
              <a:buChar char="-"/>
            </a:pPr>
            <a:r>
              <a:rPr lang="ru-RU" altLang="ru-RU" sz="1500" b="1" i="1" dirty="0" smtClean="0">
                <a:solidFill>
                  <a:srgbClr val="FF0066"/>
                </a:solidFill>
              </a:rPr>
              <a:t>299 человека</a:t>
            </a:r>
            <a:endParaRPr lang="ru-RU" altLang="ru-RU" sz="1500" b="1" i="1" dirty="0">
              <a:solidFill>
                <a:srgbClr val="FF0066"/>
              </a:solidFill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231823" y="2298068"/>
            <a:ext cx="3311525" cy="123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24" tIns="38862" rIns="77724" bIns="38862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500" b="1" i="1" dirty="0" smtClean="0"/>
              <a:t>4 </a:t>
            </a:r>
            <a:r>
              <a:rPr lang="ru-RU" altLang="ru-RU" sz="1500" b="1" i="1" dirty="0"/>
              <a:t>сельских населённых </a:t>
            </a:r>
            <a:r>
              <a:rPr lang="ru-RU" altLang="ru-RU" sz="1500" b="1" i="1" dirty="0" smtClean="0"/>
              <a:t>пункта:</a:t>
            </a:r>
          </a:p>
          <a:p>
            <a:pPr marL="361950" indent="-180975" eaLnBrk="1" hangingPunct="1">
              <a:buFont typeface="Arial" panose="020B0604020202020204" pitchFamily="34" charset="0"/>
              <a:buChar char="-"/>
            </a:pPr>
            <a:r>
              <a:rPr lang="ru-RU" altLang="ru-RU" sz="1500" b="1" i="1" dirty="0" smtClean="0">
                <a:solidFill>
                  <a:srgbClr val="FF0066"/>
                </a:solidFill>
              </a:rPr>
              <a:t>посёлок Нижнее </a:t>
            </a:r>
            <a:r>
              <a:rPr lang="ru-RU" altLang="ru-RU" sz="1500" b="1" i="1" dirty="0" err="1" smtClean="0">
                <a:solidFill>
                  <a:srgbClr val="FF0066"/>
                </a:solidFill>
              </a:rPr>
              <a:t>Пронге</a:t>
            </a:r>
            <a:endParaRPr lang="ru-RU" altLang="ru-RU" sz="1500" b="1" i="1" dirty="0" smtClean="0">
              <a:solidFill>
                <a:srgbClr val="FF0066"/>
              </a:solidFill>
            </a:endParaRPr>
          </a:p>
          <a:p>
            <a:pPr marL="361950" indent="-180975" eaLnBrk="1" hangingPunct="1">
              <a:buFont typeface="Arial" panose="020B0604020202020204" pitchFamily="34" charset="0"/>
              <a:buChar char="-"/>
            </a:pPr>
            <a:r>
              <a:rPr lang="ru-RU" altLang="ru-RU" sz="1500" b="1" i="1" dirty="0" smtClean="0">
                <a:solidFill>
                  <a:srgbClr val="FF0066"/>
                </a:solidFill>
              </a:rPr>
              <a:t>село </a:t>
            </a:r>
            <a:r>
              <a:rPr lang="ru-RU" altLang="ru-RU" sz="1500" b="1" i="1" dirty="0" err="1" smtClean="0">
                <a:solidFill>
                  <a:srgbClr val="FF0066"/>
                </a:solidFill>
              </a:rPr>
              <a:t>Алеевка</a:t>
            </a:r>
            <a:endParaRPr lang="ru-RU" altLang="ru-RU" sz="1500" b="1" i="1" dirty="0" smtClean="0">
              <a:solidFill>
                <a:srgbClr val="FF0066"/>
              </a:solidFill>
            </a:endParaRPr>
          </a:p>
          <a:p>
            <a:pPr marL="361950" indent="-180975" eaLnBrk="1" hangingPunct="1">
              <a:buFont typeface="Arial" panose="020B0604020202020204" pitchFamily="34" charset="0"/>
              <a:buChar char="-"/>
            </a:pPr>
            <a:r>
              <a:rPr lang="ru-RU" altLang="ru-RU" sz="1500" b="1" i="1" dirty="0" smtClean="0">
                <a:solidFill>
                  <a:srgbClr val="FF0066"/>
                </a:solidFill>
              </a:rPr>
              <a:t>село Алексеевка</a:t>
            </a:r>
          </a:p>
          <a:p>
            <a:pPr marL="361950" indent="-180975" eaLnBrk="1" hangingPunct="1">
              <a:buFont typeface="Arial" panose="020B0604020202020204" pitchFamily="34" charset="0"/>
              <a:buChar char="-"/>
            </a:pPr>
            <a:r>
              <a:rPr lang="ru-RU" altLang="ru-RU" sz="1500" b="1" i="1" dirty="0" smtClean="0">
                <a:solidFill>
                  <a:srgbClr val="FF0066"/>
                </a:solidFill>
              </a:rPr>
              <a:t>село </a:t>
            </a:r>
            <a:r>
              <a:rPr lang="ru-RU" altLang="ru-RU" sz="1500" b="1" i="1" dirty="0" err="1" smtClean="0">
                <a:solidFill>
                  <a:srgbClr val="FF0066"/>
                </a:solidFill>
              </a:rPr>
              <a:t>Джаорэ</a:t>
            </a:r>
            <a:endParaRPr lang="ru-RU" altLang="ru-RU" sz="1500" b="1" i="1" dirty="0">
              <a:solidFill>
                <a:srgbClr val="FF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16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sp>
          <p:nvSpPr>
            <p:cNvPr id="20" name="Rectangle 32"/>
            <p:cNvSpPr>
              <a:spLocks noChangeArrowheads="1"/>
            </p:cNvSpPr>
            <p:nvPr/>
          </p:nvSpPr>
          <p:spPr bwMode="auto">
            <a:xfrm>
              <a:off x="1538091" y="334800"/>
              <a:ext cx="6058774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Нижнепронгенское</a:t>
              </a: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altLang="ru-RU" sz="23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сельское поселение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479808" y="1597416"/>
            <a:ext cx="1411861" cy="5401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77724" tIns="38862" rIns="77724" bIns="38862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500" b="1" i="1" dirty="0"/>
              <a:t>Территория </a:t>
            </a:r>
          </a:p>
          <a:p>
            <a:pPr marL="361950" indent="-180975" eaLnBrk="1" hangingPunct="1">
              <a:buFont typeface="Arial" panose="020B0604020202020204" pitchFamily="34" charset="0"/>
              <a:buChar char="-"/>
            </a:pPr>
            <a:r>
              <a:rPr lang="ru-RU" altLang="ru-RU" sz="1500" b="1" i="1" dirty="0" smtClean="0">
                <a:solidFill>
                  <a:srgbClr val="FF0066"/>
                </a:solidFill>
              </a:rPr>
              <a:t>1,9 км</a:t>
            </a:r>
            <a:r>
              <a:rPr lang="ru-RU" altLang="ru-RU" sz="1500" b="1" i="1" baseline="30000" dirty="0" smtClean="0">
                <a:solidFill>
                  <a:srgbClr val="FF0066"/>
                </a:solidFill>
              </a:rPr>
              <a:t>2</a:t>
            </a:r>
            <a:endParaRPr lang="ru-RU" altLang="ru-RU" sz="1500" b="1" i="1" baseline="30000" dirty="0">
              <a:solidFill>
                <a:srgbClr val="FF006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00" y="1083600"/>
            <a:ext cx="3763071" cy="54072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14812"/>
            <a:ext cx="8208912" cy="293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5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4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2"/>
          <p:cNvSpPr>
            <a:spLocks noChangeArrowheads="1"/>
          </p:cNvSpPr>
          <p:nvPr/>
        </p:nvSpPr>
        <p:spPr bwMode="auto">
          <a:xfrm>
            <a:off x="14288" y="22225"/>
            <a:ext cx="9129712" cy="68357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172" name="object 20"/>
          <p:cNvSpPr txBox="1">
            <a:spLocks noChangeArrowheads="1"/>
          </p:cNvSpPr>
          <p:nvPr/>
        </p:nvSpPr>
        <p:spPr bwMode="auto">
          <a:xfrm>
            <a:off x="4121949" y="1656767"/>
            <a:ext cx="4842597" cy="210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indent="3175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9000"/>
              </a:lnSpc>
              <a:spcBef>
                <a:spcPct val="0"/>
              </a:spcBef>
            </a:pPr>
            <a:r>
              <a:rPr lang="ru-RU" altLang="ru-RU" sz="2300" b="1" i="1" dirty="0" smtClean="0">
                <a:latin typeface="Arial" charset="0"/>
              </a:rPr>
              <a:t>Администрация</a:t>
            </a:r>
          </a:p>
          <a:p>
            <a:pPr algn="ctr" eaLnBrk="1" hangingPunct="1">
              <a:lnSpc>
                <a:spcPct val="99000"/>
              </a:lnSpc>
              <a:spcBef>
                <a:spcPct val="0"/>
              </a:spcBef>
            </a:pPr>
            <a:r>
              <a:rPr lang="ru-RU" altLang="ru-RU" sz="2300" b="1" i="1" dirty="0" smtClean="0">
                <a:latin typeface="Arial" charset="0"/>
              </a:rPr>
              <a:t>сельского поселения </a:t>
            </a:r>
            <a:r>
              <a:rPr lang="ru-RU" altLang="ru-RU" sz="2300" b="1" i="1" dirty="0">
                <a:latin typeface="Arial" charset="0"/>
              </a:rPr>
              <a:t>–</a:t>
            </a:r>
            <a:r>
              <a:rPr lang="ru-RU" altLang="ru-RU" sz="2300" b="1" dirty="0">
                <a:latin typeface="Arial" charset="0"/>
              </a:rPr>
              <a:t> </a:t>
            </a:r>
            <a:r>
              <a:rPr lang="ru-RU" altLang="ru-RU" sz="2300" dirty="0" smtClean="0">
                <a:latin typeface="+mn-lt"/>
              </a:rPr>
              <a:t>орган исполнительной власти, осуществляющий </a:t>
            </a:r>
            <a:r>
              <a:rPr lang="ru-RU" sz="2300" dirty="0" smtClean="0">
                <a:latin typeface="+mn-lt"/>
              </a:rPr>
              <a:t>исполнительно-распорядительные </a:t>
            </a:r>
            <a:r>
              <a:rPr lang="ru-RU" sz="2300" dirty="0">
                <a:latin typeface="+mn-lt"/>
              </a:rPr>
              <a:t>функции на территории сельского поселения</a:t>
            </a:r>
            <a:endParaRPr lang="ru-RU" altLang="ru-RU" sz="2300" dirty="0">
              <a:latin typeface="+mn-lt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07492"/>
              </p:ext>
            </p:extLst>
          </p:nvPr>
        </p:nvGraphicFramePr>
        <p:xfrm>
          <a:off x="350838" y="4138254"/>
          <a:ext cx="8429626" cy="23510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74"/>
                <a:gridCol w="927103"/>
                <a:gridCol w="4073449"/>
              </a:tblGrid>
              <a:tr h="396432">
                <a:tc gridSpan="3">
                  <a:txBody>
                    <a:bodyPr/>
                    <a:lstStyle/>
                    <a:p>
                      <a:pPr marL="264922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+mn-lt"/>
                          <a:cs typeface="Arial"/>
                        </a:rPr>
                        <a:t>Кон</a:t>
                      </a:r>
                      <a:r>
                        <a:rPr sz="1800" b="1" spc="-35" dirty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5" dirty="0">
                          <a:latin typeface="+mn-lt"/>
                          <a:cs typeface="Arial"/>
                        </a:rPr>
                        <a:t>к</a:t>
                      </a:r>
                      <a:r>
                        <a:rPr sz="1800" b="1" spc="-35" dirty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ная</a:t>
                      </a:r>
                      <a:r>
                        <a:rPr sz="1800" b="1" spc="2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ин</a:t>
                      </a:r>
                      <a:r>
                        <a:rPr sz="1800" b="1" spc="-60" dirty="0"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25" dirty="0"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-20" dirty="0">
                          <a:latin typeface="+mn-lt"/>
                          <a:cs typeface="Arial"/>
                        </a:rPr>
                        <a:t>м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ац</a:t>
                      </a:r>
                      <a:r>
                        <a:rPr sz="1800" b="1" spc="5" dirty="0"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я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90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Глава сельского поселения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lang="ru-RU" sz="1800" b="1" i="1" dirty="0" err="1" smtClean="0">
                          <a:latin typeface="+mn-lt"/>
                          <a:cs typeface="Arial"/>
                        </a:rPr>
                        <a:t>Закаменная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 Алла Владимировна</a:t>
                      </a:r>
                      <a:endParaRPr sz="1800" i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667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50" dirty="0"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-5" dirty="0"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-30" dirty="0"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с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78105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682444</a:t>
                      </a:r>
                      <a:endParaRPr lang="ru-RU" sz="1800" b="1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8105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800" b="1" i="1" u="sng" baseline="300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 cap="flat" cmpd="sng" algn="ctr">
                      <a:solidFill>
                        <a:srgbClr val="EEF3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78105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с. Нижнее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Пронге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78105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 Центральная, д. 68</a:t>
                      </a:r>
                      <a:endParaRPr sz="1800" b="1" i="1" u="sng" baseline="300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EF3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</a:tr>
              <a:tr h="33290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90" dirty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spc="-30" dirty="0">
                          <a:latin typeface="+mn-lt"/>
                          <a:cs typeface="Arial"/>
                        </a:rPr>
                        <a:t>л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spc="-30" dirty="0"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10" dirty="0">
                          <a:latin typeface="+mn-lt"/>
                          <a:cs typeface="Arial"/>
                        </a:rPr>
                        <a:t>н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,</a:t>
                      </a:r>
                      <a:r>
                        <a:rPr sz="1800" b="1" spc="4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фа</a:t>
                      </a:r>
                      <a:r>
                        <a:rPr sz="1800" b="1" spc="-25" dirty="0">
                          <a:latin typeface="+mn-lt"/>
                          <a:cs typeface="Arial"/>
                        </a:rPr>
                        <a:t>к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с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8(42135)35-1-48</a:t>
                      </a:r>
                      <a:endParaRPr sz="1800" i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3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50" dirty="0"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-5" dirty="0"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-30" dirty="0"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с</a:t>
                      </a:r>
                      <a:r>
                        <a:rPr sz="1800" b="1" spc="5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-45" dirty="0">
                          <a:latin typeface="+mn-lt"/>
                          <a:cs typeface="Arial"/>
                        </a:rPr>
                        <a:t>э</a:t>
                      </a:r>
                      <a:r>
                        <a:rPr sz="1800" b="1" spc="-30" dirty="0">
                          <a:latin typeface="+mn-lt"/>
                          <a:cs typeface="Arial"/>
                        </a:rPr>
                        <a:t>л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ек</a:t>
                      </a:r>
                      <a:r>
                        <a:rPr sz="1800" b="1" spc="-15" dirty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-10" dirty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н</a:t>
                      </a:r>
                      <a:r>
                        <a:rPr sz="1800" b="1" spc="-10" dirty="0">
                          <a:latin typeface="+mn-lt"/>
                          <a:cs typeface="Arial"/>
                        </a:rPr>
                        <a:t>н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ой</a:t>
                      </a:r>
                      <a:r>
                        <a:rPr sz="1800" b="1" spc="5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п</a:t>
                      </a:r>
                      <a:r>
                        <a:rPr sz="1800" b="1" spc="-45" dirty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ч</a:t>
                      </a:r>
                      <a:r>
                        <a:rPr sz="1800" b="1" spc="-20" dirty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ы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lang="en-US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n.prongie@nikoladm.ru</a:t>
                      </a:r>
                      <a:endParaRPr sz="1800" b="1" i="1" u="none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87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800" b="1" spc="-35" dirty="0" smtClean="0">
                          <a:latin typeface="+mn-lt"/>
                          <a:cs typeface="Arial"/>
                        </a:rPr>
                        <a:t>Р</a:t>
                      </a:r>
                      <a:r>
                        <a:rPr lang="ru-RU" sz="1800" b="1" spc="-25" dirty="0" smtClean="0">
                          <a:latin typeface="+mn-lt"/>
                          <a:cs typeface="Arial"/>
                        </a:rPr>
                        <a:t>е</a:t>
                      </a: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жим</a:t>
                      </a:r>
                      <a:r>
                        <a:rPr lang="ru-RU" sz="1800" b="1" spc="1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ра</a:t>
                      </a:r>
                      <a:r>
                        <a:rPr lang="ru-RU" sz="1800" b="1" spc="-5" dirty="0" smtClean="0">
                          <a:latin typeface="+mn-lt"/>
                          <a:cs typeface="Arial"/>
                        </a:rPr>
                        <a:t>б</a:t>
                      </a:r>
                      <a:r>
                        <a:rPr lang="ru-RU" sz="1800" b="1" spc="-40" dirty="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lang="ru-RU" sz="1800" b="1" spc="-15" dirty="0" smtClean="0">
                          <a:latin typeface="+mn-lt"/>
                          <a:cs typeface="Arial"/>
                        </a:rPr>
                        <a:t>т</a:t>
                      </a: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ы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lang="ru-RU" sz="1800" b="1" i="1" spc="-5" dirty="0" smtClean="0">
                          <a:latin typeface="+mn-lt"/>
                          <a:cs typeface="Arial"/>
                        </a:rPr>
                        <a:t>с 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9:00</a:t>
                      </a:r>
                      <a:r>
                        <a:rPr lang="ru-RU" sz="1800" b="1" i="1" spc="1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spc="-5" dirty="0" smtClean="0">
                          <a:latin typeface="+mn-lt"/>
                          <a:cs typeface="Arial"/>
                        </a:rPr>
                        <a:t>д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lang="ru-RU" sz="1800" b="1" i="1" spc="15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1</a:t>
                      </a:r>
                      <a:r>
                        <a:rPr lang="ru-RU" sz="1800" b="1" i="1" spc="5" dirty="0" smtClean="0">
                          <a:latin typeface="+mn-lt"/>
                          <a:cs typeface="Arial"/>
                        </a:rPr>
                        <a:t>3:00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,</a:t>
                      </a:r>
                      <a:r>
                        <a:rPr lang="ru-RU" sz="1800" b="1" i="1" spc="1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с</a:t>
                      </a:r>
                      <a:r>
                        <a:rPr lang="ru-RU" sz="1800" b="1" i="1" spc="1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14:00</a:t>
                      </a:r>
                      <a:r>
                        <a:rPr lang="ru-RU" sz="1800" b="1" i="1" spc="1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spc="-5" dirty="0" smtClean="0">
                          <a:latin typeface="+mn-lt"/>
                          <a:cs typeface="Arial"/>
                        </a:rPr>
                        <a:t>д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lang="ru-RU" sz="1800" b="1" i="1" spc="5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1</a:t>
                      </a:r>
                      <a:r>
                        <a:rPr lang="ru-RU" sz="1800" b="1" i="1" spc="5" dirty="0" smtClean="0">
                          <a:latin typeface="+mn-lt"/>
                          <a:cs typeface="Arial"/>
                        </a:rPr>
                        <a:t>8:00</a:t>
                      </a:r>
                      <a:endParaRPr sz="1800" i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13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4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7200" name="Rectangle 32"/>
            <p:cNvSpPr>
              <a:spLocks noChangeArrowheads="1"/>
            </p:cNvSpPr>
            <p:nvPr/>
          </p:nvSpPr>
          <p:spPr bwMode="auto">
            <a:xfrm>
              <a:off x="678503" y="423536"/>
              <a:ext cx="7840993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Об администрации </a:t>
              </a:r>
              <a:r>
                <a:rPr lang="ru-RU" altLang="ru-RU" sz="2300" b="1" i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Нижнепронгенского</a:t>
              </a: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сельского</a:t>
              </a:r>
            </a:p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поселения </a:t>
              </a: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Николаевского муниципального района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1515600"/>
            <a:ext cx="3691500" cy="23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8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131376" y="4501858"/>
            <a:ext cx="8809200" cy="2077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 defTabSz="540000"/>
            <a:r>
              <a:rPr lang="ru-RU" sz="1500" dirty="0" smtClean="0"/>
              <a:t>информации о бюджете и отчете, о его исполнении в объективной, доступной и простой для понимания форме. «Бюджет для граждан» предназначен, прежде всего, для жителей поселения, не обладающих специальными знаниями в сфере бюджетного законодательства. 	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политики, с основными характеристиками бюджета и результатами его исполнения</a:t>
            </a:r>
          </a:p>
          <a:p>
            <a:pPr algn="just" defTabSz="540000"/>
            <a:endParaRPr lang="ru-RU" sz="1000" dirty="0" smtClean="0"/>
          </a:p>
          <a:p>
            <a:pPr algn="r"/>
            <a:r>
              <a:rPr lang="ru-RU" sz="1500" b="1" i="1" dirty="0" smtClean="0"/>
              <a:t>Глава </a:t>
            </a:r>
            <a:r>
              <a:rPr lang="ru-RU" sz="1500" b="1" i="1" dirty="0" err="1" smtClean="0"/>
              <a:t>Нижнепронгенского</a:t>
            </a:r>
            <a:r>
              <a:rPr lang="ru-RU" sz="1500" b="1" i="1" dirty="0" smtClean="0"/>
              <a:t> сельского поселения</a:t>
            </a:r>
          </a:p>
          <a:p>
            <a:pPr algn="r"/>
            <a:r>
              <a:rPr lang="ru-RU" sz="1500" b="1" i="1" dirty="0" smtClean="0"/>
              <a:t>А.В. </a:t>
            </a:r>
            <a:r>
              <a:rPr lang="ru-RU" sz="1500" b="1" i="1" dirty="0" err="1" smtClean="0"/>
              <a:t>Закаменная</a:t>
            </a:r>
            <a:endParaRPr lang="ru-RU" sz="1500" b="1" i="1" dirty="0" smtClean="0"/>
          </a:p>
        </p:txBody>
      </p:sp>
      <p:sp>
        <p:nvSpPr>
          <p:cNvPr id="6" name="object 6"/>
          <p:cNvSpPr txBox="1"/>
          <p:nvPr/>
        </p:nvSpPr>
        <p:spPr>
          <a:xfrm>
            <a:off x="1670400" y="1043735"/>
            <a:ext cx="578895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380"/>
              </a:lnSpc>
            </a:pPr>
            <a:r>
              <a:rPr lang="ru-RU" sz="2000" b="1" i="1" spc="-75" dirty="0">
                <a:latin typeface="Arial"/>
                <a:cs typeface="Arial"/>
              </a:rPr>
              <a:t>У</a:t>
            </a:r>
            <a:r>
              <a:rPr lang="ru-RU" sz="2000" b="1" i="1" spc="-20" dirty="0">
                <a:latin typeface="Arial"/>
                <a:cs typeface="Arial"/>
              </a:rPr>
              <a:t>в</a:t>
            </a:r>
            <a:r>
              <a:rPr lang="ru-RU" sz="2000" b="1" i="1" dirty="0">
                <a:latin typeface="Arial"/>
                <a:cs typeface="Arial"/>
              </a:rPr>
              <a:t>а</a:t>
            </a:r>
            <a:r>
              <a:rPr lang="ru-RU" sz="2000" b="1" i="1" spc="15" dirty="0">
                <a:latin typeface="Arial"/>
                <a:cs typeface="Arial"/>
              </a:rPr>
              <a:t>ж</a:t>
            </a:r>
            <a:r>
              <a:rPr lang="ru-RU" sz="2000" b="1" i="1" dirty="0">
                <a:latin typeface="Arial"/>
                <a:cs typeface="Arial"/>
              </a:rPr>
              <a:t>а</a:t>
            </a:r>
            <a:r>
              <a:rPr lang="ru-RU" sz="2000" b="1" i="1" spc="-20" dirty="0">
                <a:latin typeface="Arial"/>
                <a:cs typeface="Arial"/>
              </a:rPr>
              <a:t>е</a:t>
            </a:r>
            <a:r>
              <a:rPr lang="ru-RU" sz="2000" b="1" i="1" spc="-10" dirty="0">
                <a:latin typeface="Arial"/>
                <a:cs typeface="Arial"/>
              </a:rPr>
              <a:t>м</a:t>
            </a:r>
            <a:r>
              <a:rPr lang="ru-RU" sz="2000" b="1" i="1" dirty="0">
                <a:latin typeface="Arial"/>
                <a:cs typeface="Arial"/>
              </a:rPr>
              <a:t>ые</a:t>
            </a:r>
            <a:r>
              <a:rPr lang="ru-RU" sz="2000" b="1" i="1" spc="-40" dirty="0">
                <a:latin typeface="Arial"/>
                <a:cs typeface="Arial"/>
              </a:rPr>
              <a:t> </a:t>
            </a:r>
            <a:r>
              <a:rPr lang="ru-RU" sz="2000" b="1" i="1" dirty="0">
                <a:latin typeface="Arial"/>
                <a:cs typeface="Arial"/>
              </a:rPr>
              <a:t>жи</a:t>
            </a:r>
            <a:r>
              <a:rPr lang="ru-RU" sz="2000" b="1" i="1" spc="-40" dirty="0">
                <a:latin typeface="Arial"/>
                <a:cs typeface="Arial"/>
              </a:rPr>
              <a:t>т</a:t>
            </a:r>
            <a:r>
              <a:rPr lang="ru-RU" sz="2000" b="1" i="1" dirty="0">
                <a:latin typeface="Arial"/>
                <a:cs typeface="Arial"/>
              </a:rPr>
              <a:t>ели</a:t>
            </a:r>
          </a:p>
          <a:p>
            <a:pPr marL="12700" algn="ctr">
              <a:lnSpc>
                <a:spcPts val="2380"/>
              </a:lnSpc>
            </a:pPr>
            <a:r>
              <a:rPr lang="ru-RU" sz="2000" b="1" i="1" dirty="0" err="1" smtClean="0">
                <a:latin typeface="Arial"/>
                <a:cs typeface="Arial"/>
              </a:rPr>
              <a:t>Нижнепронгенского</a:t>
            </a:r>
            <a:r>
              <a:rPr lang="ru-RU" sz="2000" b="1" i="1" dirty="0" smtClean="0">
                <a:latin typeface="Arial"/>
                <a:cs typeface="Arial"/>
              </a:rPr>
              <a:t> сельс</a:t>
            </a:r>
            <a:r>
              <a:rPr lang="ru-RU" sz="2000" b="1" i="1" spc="-20" dirty="0" smtClean="0">
                <a:latin typeface="Arial"/>
                <a:cs typeface="Arial"/>
              </a:rPr>
              <a:t>к</a:t>
            </a:r>
            <a:r>
              <a:rPr lang="ru-RU" sz="2000" b="1" i="1" dirty="0" smtClean="0">
                <a:latin typeface="Arial"/>
                <a:cs typeface="Arial"/>
              </a:rPr>
              <a:t>ого</a:t>
            </a:r>
            <a:r>
              <a:rPr sz="2000" b="1" i="1" spc="-40" dirty="0" smtClean="0">
                <a:latin typeface="Arial"/>
                <a:cs typeface="Arial"/>
              </a:rPr>
              <a:t> </a:t>
            </a:r>
            <a:r>
              <a:rPr lang="ru-RU" sz="2000" b="1" i="1" dirty="0" smtClean="0">
                <a:latin typeface="Arial"/>
                <a:cs typeface="Arial"/>
              </a:rPr>
              <a:t>п</a:t>
            </a:r>
            <a:r>
              <a:rPr lang="ru-RU" sz="2000" b="1" i="1" spc="-25" dirty="0" smtClean="0">
                <a:latin typeface="Arial"/>
                <a:cs typeface="Arial"/>
              </a:rPr>
              <a:t>о</a:t>
            </a:r>
            <a:r>
              <a:rPr lang="ru-RU" sz="2000" b="1" i="1" dirty="0" smtClean="0">
                <a:latin typeface="Arial"/>
                <a:cs typeface="Arial"/>
              </a:rPr>
              <a:t>се</a:t>
            </a:r>
            <a:r>
              <a:rPr lang="ru-RU" sz="2000" b="1" i="1" spc="-20" dirty="0" smtClean="0">
                <a:latin typeface="Arial"/>
                <a:cs typeface="Arial"/>
              </a:rPr>
              <a:t>л</a:t>
            </a:r>
            <a:r>
              <a:rPr lang="ru-RU" sz="2000" b="1" i="1" dirty="0" smtClean="0">
                <a:latin typeface="Arial"/>
                <a:cs typeface="Arial"/>
              </a:rPr>
              <a:t>ения</a:t>
            </a:r>
            <a:r>
              <a:rPr sz="2000" b="1" i="1" spc="-40" dirty="0" smtClean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!</a:t>
            </a:r>
            <a:endParaRPr sz="2000" i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6715" y="1711858"/>
            <a:ext cx="69761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 defTabSz="540000"/>
            <a:r>
              <a:rPr lang="ru-RU" sz="1500" dirty="0" smtClean="0"/>
              <a:t>В соответствии </a:t>
            </a:r>
            <a:r>
              <a:rPr lang="ru-RU" sz="1500" dirty="0"/>
              <a:t>с п</a:t>
            </a:r>
            <a:r>
              <a:rPr lang="ru-RU" sz="1500" dirty="0">
                <a:solidFill>
                  <a:srgbClr val="000000"/>
                </a:solidFill>
              </a:rPr>
              <a:t>осланием Президента Российской Федерации Федеральному Собранию Российской Федерации от 01 декабря 2016 года</a:t>
            </a:r>
            <a:r>
              <a:rPr lang="ru-RU" sz="1500" dirty="0" smtClean="0"/>
              <a:t>, в целях реализации принципа прозрачности (открытости) и обеспечения полного и достоверного информирования граждан (заинтересованных пользователей) о бюджетном процессе в муниципальных образованиях, для привлечения большего количества граждан к участию в обсуждении вопросов формирования бюджета разработана и опубликована настоящая брошюра – "Бюджет для граждан".</a:t>
            </a:r>
          </a:p>
          <a:p>
            <a:pPr indent="361950" algn="just" defTabSz="540000"/>
            <a:r>
              <a:rPr lang="ru-RU" sz="1500" b="1" dirty="0" smtClean="0"/>
              <a:t>«</a:t>
            </a:r>
            <a:r>
              <a:rPr lang="ru-RU" sz="1500" b="1" dirty="0"/>
              <a:t>Бюджет для граждан»</a:t>
            </a:r>
            <a:r>
              <a:rPr lang="ru-RU" sz="1500" dirty="0"/>
              <a:t> – это документ, представленный в виде аналитического материала. Он разрабатывается и публикуется в открытом доступе финансовым </a:t>
            </a:r>
            <a:r>
              <a:rPr lang="ru-RU" sz="1500" dirty="0" smtClean="0"/>
              <a:t>органом </a:t>
            </a:r>
            <a:r>
              <a:rPr lang="ru-RU" sz="1500" dirty="0"/>
              <a:t>соответствующего муниципального образования</a:t>
            </a:r>
            <a:r>
              <a:rPr lang="ru-RU" sz="1500" dirty="0" smtClean="0"/>
              <a:t>. </a:t>
            </a:r>
            <a:r>
              <a:rPr lang="ru-RU" sz="1400" dirty="0" smtClean="0"/>
              <a:t> </a:t>
            </a:r>
            <a:r>
              <a:rPr lang="ru-RU" sz="1500" dirty="0" smtClean="0"/>
              <a:t>Его </a:t>
            </a:r>
            <a:r>
              <a:rPr lang="ru-RU" sz="1500" dirty="0"/>
              <a:t>основная цель – предоставление </a:t>
            </a:r>
            <a:r>
              <a:rPr lang="ru-RU" sz="1500" dirty="0" smtClean="0"/>
              <a:t> гражданам  </a:t>
            </a:r>
            <a:r>
              <a:rPr lang="ru-RU" sz="1500" dirty="0"/>
              <a:t>актуальной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10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sp>
          <p:nvSpPr>
            <p:cNvPr id="13" name="Rectangle 32"/>
            <p:cNvSpPr>
              <a:spLocks noChangeArrowheads="1"/>
            </p:cNvSpPr>
            <p:nvPr/>
          </p:nvSpPr>
          <p:spPr bwMode="auto">
            <a:xfrm>
              <a:off x="1357200" y="334800"/>
              <a:ext cx="6420540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Приветственное слово главы поселения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355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5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6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8" name="Rectangle 32"/>
            <p:cNvSpPr>
              <a:spLocks noChangeArrowheads="1"/>
            </p:cNvSpPr>
            <p:nvPr/>
          </p:nvSpPr>
          <p:spPr bwMode="auto">
            <a:xfrm>
              <a:off x="940975" y="404664"/>
              <a:ext cx="7316105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Структура органов местного самоуправления</a:t>
              </a:r>
            </a:p>
            <a:p>
              <a:pPr algn="ctr">
                <a:defRPr/>
              </a:pPr>
              <a:r>
                <a:rPr lang="ru-RU" altLang="ru-RU" sz="2300" b="1" i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Нижнепронгенского</a:t>
              </a: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сельского поселения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66556" y="1538790"/>
            <a:ext cx="8010888" cy="4923453"/>
            <a:chOff x="566556" y="1538790"/>
            <a:chExt cx="8010888" cy="4923453"/>
          </a:xfrm>
        </p:grpSpPr>
        <p:sp>
          <p:nvSpPr>
            <p:cNvPr id="12" name="Овал 11"/>
            <p:cNvSpPr/>
            <p:nvPr/>
          </p:nvSpPr>
          <p:spPr>
            <a:xfrm>
              <a:off x="2106270" y="2106225"/>
              <a:ext cx="4896000" cy="3348000"/>
            </a:xfrm>
            <a:prstGeom prst="ellipse">
              <a:avLst/>
            </a:pr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566556" y="4374078"/>
              <a:ext cx="3375374" cy="2088000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19"/>
            <p:cNvSpPr/>
            <p:nvPr/>
          </p:nvSpPr>
          <p:spPr>
            <a:xfrm>
              <a:off x="2879941" y="1538790"/>
              <a:ext cx="3375374" cy="2088000"/>
            </a:xfrm>
            <a:prstGeom prst="roundRect">
              <a:avLst/>
            </a:prstGeom>
            <a:gradFill rotWithShape="0">
              <a:gsLst>
                <a:gs pos="0">
                  <a:srgbClr val="43D126"/>
                </a:gs>
                <a:gs pos="0">
                  <a:schemeClr val="accent5">
                    <a:hueOff val="-4966938"/>
                    <a:satOff val="19906"/>
                    <a:lumOff val="4314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-4966938"/>
                    <a:satOff val="19906"/>
                    <a:lumOff val="4314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-4966938"/>
                    <a:satOff val="19906"/>
                    <a:lumOff val="4314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20"/>
            <p:cNvSpPr/>
            <p:nvPr/>
          </p:nvSpPr>
          <p:spPr>
            <a:xfrm>
              <a:off x="5202070" y="4374243"/>
              <a:ext cx="3375374" cy="2088000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" name="Прямоугольник 1"/>
            <p:cNvSpPr/>
            <p:nvPr/>
          </p:nvSpPr>
          <p:spPr>
            <a:xfrm>
              <a:off x="2879941" y="1957342"/>
              <a:ext cx="3375374" cy="124649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dirty="0" smtClean="0"/>
                <a:t>Глава</a:t>
              </a:r>
            </a:p>
            <a:p>
              <a:pPr lvl="0" algn="ctr"/>
              <a:r>
                <a:rPr lang="ru-RU" sz="1500" b="1" dirty="0" err="1" smtClean="0"/>
                <a:t>Нижнепронгенского</a:t>
              </a:r>
              <a:endParaRPr lang="en-US" sz="1500" b="1" dirty="0" smtClean="0"/>
            </a:p>
            <a:p>
              <a:pPr lvl="0" algn="ctr"/>
              <a:r>
                <a:rPr lang="ru-RU" sz="1500" b="1" dirty="0" smtClean="0"/>
                <a:t>сельского </a:t>
              </a:r>
              <a:r>
                <a:rPr lang="ru-RU" sz="1500" b="1" dirty="0"/>
                <a:t>поселения</a:t>
              </a:r>
            </a:p>
            <a:p>
              <a:pPr lvl="0" algn="ctr"/>
              <a:endParaRPr lang="ru-RU" sz="1500" b="1" i="1" dirty="0" smtClean="0"/>
            </a:p>
            <a:p>
              <a:pPr lvl="0" algn="ctr"/>
              <a:r>
                <a:rPr lang="ru-RU" sz="1500" b="1" i="1" dirty="0" err="1" smtClean="0">
                  <a:solidFill>
                    <a:schemeClr val="bg1"/>
                  </a:solidFill>
                </a:rPr>
                <a:t>Закаменная</a:t>
              </a:r>
              <a:r>
                <a:rPr lang="ru-RU" sz="1500" b="1" i="1" dirty="0" smtClean="0">
                  <a:solidFill>
                    <a:schemeClr val="bg1"/>
                  </a:solidFill>
                </a:rPr>
                <a:t> Алла Владимировна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237980" y="4460338"/>
              <a:ext cx="3314280" cy="193899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dirty="0" smtClean="0"/>
                <a:t>Исполнительно-распорядительный орган муниципального образования – </a:t>
              </a:r>
            </a:p>
            <a:p>
              <a:pPr lvl="0" algn="ctr"/>
              <a:endParaRPr lang="ru-RU" sz="1500" b="1" i="1" dirty="0"/>
            </a:p>
            <a:p>
              <a:pPr lvl="0" algn="ctr"/>
              <a:r>
                <a:rPr lang="ru-RU" sz="1500" b="1" i="1" dirty="0" smtClean="0">
                  <a:solidFill>
                    <a:schemeClr val="bg1"/>
                  </a:solidFill>
                </a:rPr>
                <a:t>Администрация</a:t>
              </a:r>
            </a:p>
            <a:p>
              <a:pPr lvl="0" algn="ctr"/>
              <a:r>
                <a:rPr lang="ru-RU" sz="1500" b="1" i="1" dirty="0" err="1">
                  <a:solidFill>
                    <a:schemeClr val="bg1"/>
                  </a:solidFill>
                </a:rPr>
                <a:t>Нижнепронгенского</a:t>
              </a:r>
              <a:r>
                <a:rPr lang="ru-RU" sz="1500" b="1" i="1" dirty="0">
                  <a:solidFill>
                    <a:schemeClr val="bg1"/>
                  </a:solidFill>
                </a:rPr>
                <a:t> сельского </a:t>
              </a:r>
              <a:r>
                <a:rPr lang="ru-RU" sz="1500" b="1" i="1" dirty="0" smtClean="0">
                  <a:solidFill>
                    <a:schemeClr val="bg1"/>
                  </a:solidFill>
                </a:rPr>
                <a:t>поселения Николаевского муниципального района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11560" y="4586602"/>
              <a:ext cx="3276000" cy="170816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dirty="0" smtClean="0"/>
                <a:t>Представительный орган муниципального образования – </a:t>
              </a:r>
            </a:p>
            <a:p>
              <a:pPr lvl="0" algn="ctr"/>
              <a:endParaRPr lang="ru-RU" sz="1500" b="1" i="1" dirty="0"/>
            </a:p>
            <a:p>
              <a:pPr lvl="0" algn="ctr"/>
              <a:r>
                <a:rPr lang="ru-RU" sz="1500" b="1" i="1" dirty="0" smtClean="0">
                  <a:solidFill>
                    <a:schemeClr val="bg1"/>
                  </a:solidFill>
                </a:rPr>
                <a:t>Совет депутатов</a:t>
              </a:r>
            </a:p>
            <a:p>
              <a:pPr lvl="0" algn="ctr"/>
              <a:r>
                <a:rPr lang="ru-RU" sz="1500" b="1" i="1" dirty="0" err="1" smtClean="0">
                  <a:solidFill>
                    <a:schemeClr val="bg1"/>
                  </a:solidFill>
                </a:rPr>
                <a:t>Нижнепронгенского</a:t>
              </a:r>
              <a:r>
                <a:rPr lang="ru-RU" sz="1500" b="1" i="1" dirty="0" smtClean="0">
                  <a:solidFill>
                    <a:schemeClr val="bg1"/>
                  </a:solidFill>
                </a:rPr>
                <a:t> сельского поселения Николаевского муниципального района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472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496300" y="6480175"/>
            <a:ext cx="647700" cy="374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169252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altLang="ru-RU" sz="15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Бюджетная система</a:t>
            </a:r>
            <a:r>
              <a:rPr lang="ru-RU" alt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представляет собой совокупность отношений, возникающих между различными субъектами в процессе формирования доходов и осуществления расходов бюджетов всех уровней системы, осуществления государственных и муниципальных заимствований, регулирования государственного и муниципального долга, составления и рассмотрения проектов бюджетов системы, их утверждения и исполнения, контроля за их исполнением.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67"/>
          <p:cNvSpPr txBox="1">
            <a:spLocks noChangeArrowheads="1"/>
          </p:cNvSpPr>
          <p:nvPr/>
        </p:nvSpPr>
        <p:spPr bwMode="auto">
          <a:xfrm>
            <a:off x="720000" y="2753925"/>
            <a:ext cx="76937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Уровни бюджетной системы Российской Федерации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88000" y="3294652"/>
            <a:ext cx="8553600" cy="2879653"/>
            <a:chOff x="288000" y="2933945"/>
            <a:chExt cx="8553600" cy="2879653"/>
          </a:xfrm>
        </p:grpSpPr>
        <p:sp>
          <p:nvSpPr>
            <p:cNvPr id="49" name="Line 60"/>
            <p:cNvSpPr>
              <a:spLocks noChangeShapeType="1"/>
            </p:cNvSpPr>
            <p:nvPr/>
          </p:nvSpPr>
          <p:spPr bwMode="auto">
            <a:xfrm>
              <a:off x="4561200" y="4903200"/>
              <a:ext cx="0" cy="360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Line 60"/>
            <p:cNvSpPr>
              <a:spLocks noChangeShapeType="1"/>
            </p:cNvSpPr>
            <p:nvPr/>
          </p:nvSpPr>
          <p:spPr bwMode="auto">
            <a:xfrm>
              <a:off x="4561200" y="4194085"/>
              <a:ext cx="0" cy="180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Line 59"/>
            <p:cNvSpPr>
              <a:spLocks noChangeShapeType="1"/>
            </p:cNvSpPr>
            <p:nvPr/>
          </p:nvSpPr>
          <p:spPr bwMode="auto">
            <a:xfrm>
              <a:off x="1537200" y="5083200"/>
              <a:ext cx="0" cy="198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Line 61"/>
            <p:cNvSpPr>
              <a:spLocks noChangeShapeType="1"/>
            </p:cNvSpPr>
            <p:nvPr/>
          </p:nvSpPr>
          <p:spPr bwMode="auto">
            <a:xfrm>
              <a:off x="7657200" y="5083200"/>
              <a:ext cx="0" cy="198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Line 60"/>
            <p:cNvSpPr>
              <a:spLocks noChangeShapeType="1"/>
            </p:cNvSpPr>
            <p:nvPr/>
          </p:nvSpPr>
          <p:spPr bwMode="auto">
            <a:xfrm>
              <a:off x="4561200" y="3474004"/>
              <a:ext cx="0" cy="180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3214800" y="2933945"/>
              <a:ext cx="2700000" cy="520899"/>
              <a:chOff x="2879941" y="1538790"/>
              <a:chExt cx="3375374" cy="520899"/>
            </a:xfrm>
            <a:solidFill>
              <a:srgbClr val="002060"/>
            </a:solidFill>
          </p:grpSpPr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2879941" y="1538790"/>
                <a:ext cx="3375374" cy="520899"/>
              </a:xfrm>
              <a:prstGeom prst="round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Прямоугольник 32"/>
              <p:cNvSpPr/>
              <p:nvPr/>
            </p:nvSpPr>
            <p:spPr>
              <a:xfrm>
                <a:off x="2879941" y="1638000"/>
                <a:ext cx="3375374" cy="323165"/>
              </a:xfrm>
              <a:prstGeom prst="rect">
                <a:avLst/>
              </a:prstGeom>
              <a:grpFill/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федеральный бюджет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3214800" y="3654000"/>
              <a:ext cx="2700000" cy="520899"/>
              <a:chOff x="2879941" y="1538790"/>
              <a:chExt cx="3375374" cy="520899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2879941" y="1538790"/>
                <a:ext cx="3375374" cy="520899"/>
              </a:xfrm>
              <a:prstGeom prst="round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Прямоугольник 35"/>
              <p:cNvSpPr/>
              <p:nvPr/>
            </p:nvSpPr>
            <p:spPr>
              <a:xfrm>
                <a:off x="2879941" y="1638000"/>
                <a:ext cx="3375374" cy="323165"/>
              </a:xfrm>
              <a:prstGeom prst="rect">
                <a:avLst/>
              </a:prstGeom>
              <a:grpFill/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бюджеты субъектов РФ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3214800" y="4374000"/>
              <a:ext cx="2700000" cy="520899"/>
              <a:chOff x="2879941" y="1538790"/>
              <a:chExt cx="3375374" cy="520899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2879941" y="1538790"/>
                <a:ext cx="3375374" cy="520899"/>
              </a:xfrm>
              <a:prstGeom prst="round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Прямоугольник 38"/>
              <p:cNvSpPr/>
              <p:nvPr/>
            </p:nvSpPr>
            <p:spPr>
              <a:xfrm>
                <a:off x="2879941" y="1638000"/>
                <a:ext cx="3375374" cy="323165"/>
              </a:xfrm>
              <a:prstGeom prst="rect">
                <a:avLst/>
              </a:prstGeom>
              <a:grpFill/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местные бюджеты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1" name="Скругленный прямоугольник 40"/>
            <p:cNvSpPr/>
            <p:nvPr/>
          </p:nvSpPr>
          <p:spPr>
            <a:xfrm>
              <a:off x="288000" y="5275806"/>
              <a:ext cx="2700000" cy="520899"/>
            </a:xfrm>
            <a:prstGeom prst="roundRect">
              <a:avLst/>
            </a:prstGeom>
            <a:gradFill rotWithShape="0">
              <a:gsLst>
                <a:gs pos="0">
                  <a:srgbClr val="43D126"/>
                </a:gs>
                <a:gs pos="0">
                  <a:schemeClr val="accent5">
                    <a:hueOff val="-4966938"/>
                    <a:satOff val="19906"/>
                    <a:lumOff val="4314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-4966938"/>
                    <a:satOff val="19906"/>
                    <a:lumOff val="4314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-4966938"/>
                    <a:satOff val="19906"/>
                    <a:lumOff val="4314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Прямоугольник 41"/>
            <p:cNvSpPr/>
            <p:nvPr/>
          </p:nvSpPr>
          <p:spPr>
            <a:xfrm>
              <a:off x="288000" y="5259600"/>
              <a:ext cx="2700000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dirty="0" smtClean="0">
                  <a:solidFill>
                    <a:schemeClr val="bg1"/>
                  </a:solidFill>
                </a:rPr>
                <a:t>бюджеты</a:t>
              </a:r>
            </a:p>
            <a:p>
              <a:pPr lvl="0" algn="ctr"/>
              <a:r>
                <a:rPr lang="ru-RU" sz="1500" b="1" dirty="0" smtClean="0">
                  <a:solidFill>
                    <a:schemeClr val="bg1"/>
                  </a:solidFill>
                </a:rPr>
                <a:t>муниципальных районов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3214800" y="5275806"/>
              <a:ext cx="2700000" cy="520899"/>
            </a:xfrm>
            <a:prstGeom prst="roundRect">
              <a:avLst/>
            </a:prstGeom>
            <a:gradFill rotWithShape="0">
              <a:gsLst>
                <a:gs pos="0">
                  <a:srgbClr val="43D126"/>
                </a:gs>
                <a:gs pos="0">
                  <a:schemeClr val="accent5">
                    <a:hueOff val="-4966938"/>
                    <a:satOff val="19906"/>
                    <a:lumOff val="4314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-4966938"/>
                    <a:satOff val="19906"/>
                    <a:lumOff val="4314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-4966938"/>
                    <a:satOff val="19906"/>
                    <a:lumOff val="4314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Прямоугольник 44"/>
            <p:cNvSpPr/>
            <p:nvPr/>
          </p:nvSpPr>
          <p:spPr>
            <a:xfrm>
              <a:off x="3214800" y="5259600"/>
              <a:ext cx="2700000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dirty="0" smtClean="0">
                  <a:solidFill>
                    <a:schemeClr val="bg1"/>
                  </a:solidFill>
                </a:rPr>
                <a:t>бюджеты</a:t>
              </a:r>
            </a:p>
            <a:p>
              <a:pPr lvl="0" algn="ctr"/>
              <a:r>
                <a:rPr lang="ru-RU" sz="1500" b="1" dirty="0" smtClean="0">
                  <a:solidFill>
                    <a:schemeClr val="bg1"/>
                  </a:solidFill>
                </a:rPr>
                <a:t>городских поселений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6141600" y="5275806"/>
              <a:ext cx="2700000" cy="520899"/>
            </a:xfrm>
            <a:prstGeom prst="roundRect">
              <a:avLst/>
            </a:prstGeom>
            <a:gradFill rotWithShape="0">
              <a:gsLst>
                <a:gs pos="0">
                  <a:srgbClr val="43D126"/>
                </a:gs>
                <a:gs pos="0">
                  <a:schemeClr val="accent5">
                    <a:hueOff val="-4966938"/>
                    <a:satOff val="19906"/>
                    <a:lumOff val="4314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-4966938"/>
                    <a:satOff val="19906"/>
                    <a:lumOff val="4314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-4966938"/>
                    <a:satOff val="19906"/>
                    <a:lumOff val="4314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Прямоугольник 47"/>
            <p:cNvSpPr/>
            <p:nvPr/>
          </p:nvSpPr>
          <p:spPr>
            <a:xfrm>
              <a:off x="6141600" y="5259600"/>
              <a:ext cx="2700000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smtClean="0">
                  <a:solidFill>
                    <a:schemeClr val="bg1"/>
                  </a:solidFill>
                </a:rPr>
                <a:t>бюджеты</a:t>
              </a:r>
              <a:endParaRPr lang="ru-RU" sz="1500" b="1" dirty="0" smtClean="0">
                <a:solidFill>
                  <a:schemeClr val="bg1"/>
                </a:solidFill>
              </a:endParaRPr>
            </a:p>
            <a:p>
              <a:pPr lvl="0" algn="ctr"/>
              <a:r>
                <a:rPr lang="ru-RU" sz="1500" b="1" dirty="0" smtClean="0">
                  <a:solidFill>
                    <a:schemeClr val="bg1"/>
                  </a:solidFill>
                </a:rPr>
                <a:t>сельских поселений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8" name="Line 58"/>
            <p:cNvSpPr>
              <a:spLocks noChangeShapeType="1"/>
            </p:cNvSpPr>
            <p:nvPr/>
          </p:nvSpPr>
          <p:spPr bwMode="auto">
            <a:xfrm>
              <a:off x="1537200" y="5094000"/>
              <a:ext cx="61198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43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6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sp>
          <p:nvSpPr>
            <p:cNvPr id="51" name="Rectangle 32"/>
            <p:cNvSpPr>
              <a:spLocks noChangeArrowheads="1"/>
            </p:cNvSpPr>
            <p:nvPr/>
          </p:nvSpPr>
          <p:spPr bwMode="auto">
            <a:xfrm>
              <a:off x="1113704" y="334800"/>
              <a:ext cx="6907533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Бюджетная система Российской Федерации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91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5" y="599400"/>
            <a:ext cx="7858521" cy="62499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3954" y="863715"/>
            <a:ext cx="865852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300" b="1" i="1" u="sng" dirty="0" err="1">
                <a:latin typeface="Arial" pitchFamily="34" charset="0"/>
                <a:cs typeface="Arial" pitchFamily="34" charset="0"/>
              </a:rPr>
              <a:t>Бюдже</a:t>
            </a:r>
            <a:r>
              <a:rPr lang="ru-RU" altLang="ru-RU" sz="1300" b="1" i="1" u="sng" baseline="-9000" dirty="0" err="1">
                <a:latin typeface="Arial" pitchFamily="34" charset="0"/>
                <a:cs typeface="Arial" pitchFamily="34" charset="0"/>
              </a:rPr>
              <a:t>́</a:t>
            </a:r>
            <a:r>
              <a:rPr lang="ru-RU" altLang="ru-RU" sz="1300" b="1" i="1" u="sng" dirty="0" err="1">
                <a:latin typeface="Arial" pitchFamily="34" charset="0"/>
                <a:cs typeface="Arial" pitchFamily="34" charset="0"/>
              </a:rPr>
              <a:t>т</a:t>
            </a:r>
            <a:r>
              <a:rPr lang="ru-RU" altLang="ru-RU" sz="13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300" i="1" dirty="0" err="1">
                <a:latin typeface="Arial" pitchFamily="34" charset="0"/>
                <a:cs typeface="Arial" pitchFamily="34" charset="0"/>
              </a:rPr>
              <a:t>старонормандского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300" i="1" dirty="0" err="1">
                <a:latin typeface="Arial" pitchFamily="34" charset="0"/>
                <a:cs typeface="Arial" pitchFamily="34" charset="0"/>
              </a:rPr>
              <a:t>bougette</a:t>
            </a:r>
            <a:r>
              <a:rPr lang="ru-RU" altLang="ru-RU" sz="13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i="1" dirty="0">
                <a:latin typeface="Arial"/>
                <a:cs typeface="Arial"/>
              </a:rPr>
              <a:t>–</a:t>
            </a:r>
            <a:r>
              <a:rPr lang="ru-RU" altLang="ru-RU" sz="1300" i="1" dirty="0">
                <a:latin typeface="Arial" pitchFamily="34" charset="0"/>
                <a:cs typeface="Arial" pitchFamily="34" charset="0"/>
              </a:rPr>
              <a:t> мешок  с  </a:t>
            </a:r>
            <a:r>
              <a:rPr lang="ru-RU" altLang="ru-RU" sz="1300" i="1" dirty="0" smtClean="0">
                <a:latin typeface="Arial" pitchFamily="34" charset="0"/>
                <a:cs typeface="Arial" pitchFamily="34" charset="0"/>
              </a:rPr>
              <a:t>деньгами</a:t>
            </a:r>
            <a:r>
              <a:rPr lang="ru-RU" altLang="ru-RU" sz="13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1300" dirty="0">
                <a:latin typeface="Arial"/>
                <a:cs typeface="Arial"/>
              </a:rPr>
              <a:t>–</a:t>
            </a:r>
            <a:r>
              <a:rPr lang="ru-RU" alt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300" dirty="0">
                <a:latin typeface="Arial" pitchFamily="34" charset="0"/>
                <a:cs typeface="Arial" pitchFamily="34" charset="0"/>
              </a:rPr>
              <a:t>смета доходов и расходов </a:t>
            </a:r>
            <a:r>
              <a:rPr lang="ru-RU" altLang="ru-RU" sz="1300" dirty="0" smtClean="0">
                <a:latin typeface="Arial" pitchFamily="34" charset="0"/>
                <a:cs typeface="Arial" pitchFamily="34" charset="0"/>
              </a:rPr>
              <a:t>государства.</a:t>
            </a:r>
          </a:p>
          <a:p>
            <a:pPr algn="just"/>
            <a:endParaRPr lang="ru-RU" altLang="ru-RU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300" b="1" i="1" u="sng" dirty="0">
                <a:latin typeface="Arial"/>
                <a:cs typeface="Arial"/>
              </a:rPr>
              <a:t>Бюджет сельского поселения</a:t>
            </a:r>
            <a:r>
              <a:rPr lang="ru-RU" sz="1300" b="1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– форма образования и расходования денежных средств, предназначенных для финансового обеспечения задач и функций поселения</a:t>
            </a:r>
            <a:r>
              <a:rPr lang="ru-RU" sz="13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ru-RU" sz="1000" dirty="0" smtClean="0">
              <a:latin typeface="Arial"/>
              <a:cs typeface="Arial"/>
            </a:endParaRPr>
          </a:p>
          <a:p>
            <a:pPr algn="just"/>
            <a:r>
              <a:rPr lang="ru-RU" sz="1300" b="1" i="1" u="sng" dirty="0">
                <a:latin typeface="Arial"/>
                <a:cs typeface="Arial"/>
              </a:rPr>
              <a:t>Доходы бюджета сельского поселения</a:t>
            </a:r>
            <a:r>
              <a:rPr lang="ru-RU" sz="1300" b="1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– поступающие в бюджет поселения денежные средства</a:t>
            </a:r>
            <a:r>
              <a:rPr lang="ru-RU" sz="13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ru-RU" sz="1000" dirty="0" smtClean="0">
              <a:latin typeface="Arial"/>
              <a:cs typeface="Arial"/>
            </a:endParaRPr>
          </a:p>
          <a:p>
            <a:pPr algn="just"/>
            <a:r>
              <a:rPr lang="ru-RU" sz="1300" b="1" i="1" u="sng" dirty="0">
                <a:latin typeface="Arial"/>
                <a:cs typeface="Arial"/>
              </a:rPr>
              <a:t>Расходы бюджета сельского поселения</a:t>
            </a:r>
            <a:r>
              <a:rPr lang="ru-RU" sz="1300" b="1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– выплачиваемые из бюджета поселения денежные средства</a:t>
            </a:r>
            <a:r>
              <a:rPr lang="ru-RU" sz="13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300" b="1" i="1" u="sng" dirty="0">
                <a:latin typeface="Arial"/>
                <a:cs typeface="Arial"/>
              </a:rPr>
              <a:t>Дефицит бюджета</a:t>
            </a:r>
            <a:r>
              <a:rPr lang="ru-RU" sz="1300" b="1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– превышение </a:t>
            </a:r>
            <a:r>
              <a:rPr lang="ru-RU" sz="1300" dirty="0">
                <a:latin typeface="Arial"/>
                <a:cs typeface="Arial"/>
              </a:rPr>
              <a:t>расходов над </a:t>
            </a:r>
            <a:r>
              <a:rPr lang="ru-RU" sz="1300" dirty="0" smtClean="0">
                <a:latin typeface="Arial"/>
                <a:cs typeface="Arial"/>
              </a:rPr>
              <a:t>доходами.</a:t>
            </a:r>
            <a:r>
              <a:rPr lang="ru-RU" sz="1300" b="1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Источники </a:t>
            </a:r>
            <a:r>
              <a:rPr lang="ru-RU" sz="1300" dirty="0">
                <a:latin typeface="Arial"/>
                <a:cs typeface="Arial"/>
              </a:rPr>
              <a:t>покрытия </a:t>
            </a:r>
            <a:r>
              <a:rPr lang="ru-RU" sz="1300" dirty="0" smtClean="0">
                <a:latin typeface="Arial"/>
                <a:cs typeface="Arial"/>
              </a:rPr>
              <a:t>дефицита бюджета: использование имеющихся остатков, долговой </a:t>
            </a:r>
            <a:r>
              <a:rPr lang="ru-RU" sz="1300" dirty="0" err="1" smtClean="0">
                <a:latin typeface="Arial"/>
                <a:cs typeface="Arial"/>
              </a:rPr>
              <a:t>займ</a:t>
            </a:r>
            <a:r>
              <a:rPr lang="ru-RU" sz="13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ru-RU" sz="1000" dirty="0" smtClean="0">
              <a:latin typeface="Arial"/>
              <a:cs typeface="Arial"/>
            </a:endParaRPr>
          </a:p>
          <a:p>
            <a:pPr algn="just"/>
            <a:r>
              <a:rPr lang="ru-RU" sz="1300" b="1" i="1" u="sng" dirty="0">
                <a:latin typeface="Arial"/>
                <a:cs typeface="Arial"/>
              </a:rPr>
              <a:t>Профицит бюджета</a:t>
            </a:r>
            <a:r>
              <a:rPr lang="ru-RU" sz="1300" b="1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– </a:t>
            </a:r>
            <a:r>
              <a:rPr lang="ru-RU" sz="1300" dirty="0" smtClean="0">
                <a:latin typeface="Arial"/>
                <a:cs typeface="Arial"/>
              </a:rPr>
              <a:t>превышение </a:t>
            </a:r>
            <a:r>
              <a:rPr lang="ru-RU" sz="1300" dirty="0">
                <a:latin typeface="Arial"/>
                <a:cs typeface="Arial"/>
              </a:rPr>
              <a:t>доходов над </a:t>
            </a:r>
            <a:r>
              <a:rPr lang="ru-RU" sz="1300" dirty="0" smtClean="0">
                <a:latin typeface="Arial"/>
                <a:cs typeface="Arial"/>
              </a:rPr>
              <a:t>расходами. Варианты использования: накопление остатков, погашение долга.</a:t>
            </a:r>
          </a:p>
          <a:p>
            <a:pPr algn="just"/>
            <a:endParaRPr lang="ru-RU" sz="1000" dirty="0">
              <a:latin typeface="Arial"/>
              <a:cs typeface="Arial"/>
            </a:endParaRPr>
          </a:p>
          <a:p>
            <a:pPr algn="just"/>
            <a:r>
              <a:rPr lang="ru-RU" sz="1300" b="1" i="1" u="sng" dirty="0" smtClean="0">
                <a:latin typeface="Arial"/>
                <a:cs typeface="Arial"/>
              </a:rPr>
              <a:t>Межбюджетные трансферты</a:t>
            </a:r>
            <a:r>
              <a:rPr lang="ru-RU" sz="1300" dirty="0" smtClean="0">
                <a:latin typeface="Arial"/>
                <a:cs typeface="Arial"/>
              </a:rPr>
              <a:t> – денежные средства, перечисляемые из одного бюджета другому.</a:t>
            </a:r>
          </a:p>
          <a:p>
            <a:pPr algn="just"/>
            <a:r>
              <a:rPr lang="ru-RU" sz="1300" dirty="0" smtClean="0">
                <a:latin typeface="Arial"/>
                <a:cs typeface="Arial"/>
              </a:rPr>
              <a:t>Виды межбюджетных трансфертов:</a:t>
            </a:r>
          </a:p>
          <a:p>
            <a:pPr marL="285750" indent="-285750" algn="just">
              <a:buFont typeface="Arial" panose="020B0604020202020204" pitchFamily="34" charset="0"/>
              <a:buChar char="-"/>
            </a:pPr>
            <a:r>
              <a:rPr lang="ru-RU" sz="1300" b="1" i="1" dirty="0" smtClean="0"/>
              <a:t>Субвенции</a:t>
            </a:r>
            <a:r>
              <a:rPr lang="ru-RU" sz="1300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– трансферты, предоставляемые на </a:t>
            </a:r>
            <a:r>
              <a:rPr lang="ru-RU" sz="1300" dirty="0">
                <a:latin typeface="Arial"/>
                <a:cs typeface="Arial"/>
              </a:rPr>
              <a:t>финансирование </a:t>
            </a:r>
            <a:r>
              <a:rPr lang="ru-RU" sz="1300" dirty="0" smtClean="0">
                <a:latin typeface="Arial"/>
                <a:cs typeface="Arial"/>
              </a:rPr>
              <a:t>переданных другим публично-правовым образованиям полномочий  (</a:t>
            </a:r>
            <a:r>
              <a:rPr lang="ru-RU" sz="1300" i="1" dirty="0" smtClean="0">
                <a:latin typeface="Arial"/>
                <a:cs typeface="Arial"/>
              </a:rPr>
              <a:t>аналогия в семейном бюджете:</a:t>
            </a:r>
            <a:r>
              <a:rPr lang="ru-RU" sz="1300" dirty="0" smtClean="0">
                <a:latin typeface="Arial"/>
                <a:cs typeface="Arial"/>
              </a:rPr>
              <a:t> вы</a:t>
            </a:r>
            <a:r>
              <a:rPr lang="ru-RU" sz="1300" spc="-5" dirty="0" smtClean="0">
                <a:latin typeface="Arial"/>
                <a:cs typeface="Arial"/>
              </a:rPr>
              <a:t> 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а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те</a:t>
            </a:r>
            <a:r>
              <a:rPr lang="ru-RU" sz="1300" spc="-10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своему</a:t>
            </a:r>
            <a:r>
              <a:rPr lang="ru-RU" sz="1300" spc="-2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р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бенку 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ень</a:t>
            </a:r>
            <a:r>
              <a:rPr lang="ru-RU" sz="1300" spc="-5" dirty="0">
                <a:latin typeface="Arial"/>
                <a:cs typeface="Arial"/>
              </a:rPr>
              <a:t>г</a:t>
            </a:r>
            <a:r>
              <a:rPr lang="ru-RU" sz="1300" dirty="0">
                <a:latin typeface="Arial"/>
                <a:cs typeface="Arial"/>
              </a:rPr>
              <a:t>и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и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по</a:t>
            </a:r>
            <a:r>
              <a:rPr lang="ru-RU" sz="1300" spc="-5" dirty="0">
                <a:latin typeface="Arial"/>
                <a:cs typeface="Arial"/>
              </a:rPr>
              <a:t>с</a:t>
            </a:r>
            <a:r>
              <a:rPr lang="ru-RU" sz="1300" dirty="0">
                <a:latin typeface="Arial"/>
                <a:cs typeface="Arial"/>
              </a:rPr>
              <a:t>ы</a:t>
            </a:r>
            <a:r>
              <a:rPr lang="ru-RU" sz="1300" spc="-10" dirty="0">
                <a:latin typeface="Arial"/>
                <a:cs typeface="Arial"/>
              </a:rPr>
              <a:t>л</a:t>
            </a:r>
            <a:r>
              <a:rPr lang="ru-RU" sz="1300" dirty="0">
                <a:latin typeface="Arial"/>
                <a:cs typeface="Arial"/>
              </a:rPr>
              <a:t>а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те</a:t>
            </a:r>
            <a:r>
              <a:rPr lang="ru-RU" sz="1300" spc="-2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е</a:t>
            </a:r>
            <a:r>
              <a:rPr lang="ru-RU" sz="1300" spc="-10" dirty="0">
                <a:latin typeface="Arial"/>
                <a:cs typeface="Arial"/>
              </a:rPr>
              <a:t>г</a:t>
            </a:r>
            <a:r>
              <a:rPr lang="ru-RU" sz="1300" dirty="0">
                <a:latin typeface="Arial"/>
                <a:cs typeface="Arial"/>
              </a:rPr>
              <a:t>о в ма</a:t>
            </a:r>
            <a:r>
              <a:rPr lang="ru-RU" sz="1300" spc="-10" dirty="0">
                <a:latin typeface="Arial"/>
                <a:cs typeface="Arial"/>
              </a:rPr>
              <a:t>г</a:t>
            </a:r>
            <a:r>
              <a:rPr lang="ru-RU" sz="1300" dirty="0">
                <a:latin typeface="Arial"/>
                <a:cs typeface="Arial"/>
              </a:rPr>
              <a:t>аз</a:t>
            </a:r>
            <a:r>
              <a:rPr lang="ru-RU" sz="1300" spc="5" dirty="0">
                <a:latin typeface="Arial"/>
                <a:cs typeface="Arial"/>
              </a:rPr>
              <a:t>и</a:t>
            </a:r>
            <a:r>
              <a:rPr lang="ru-RU" sz="1300" dirty="0">
                <a:latin typeface="Arial"/>
                <a:cs typeface="Arial"/>
              </a:rPr>
              <a:t>н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к</a:t>
            </a:r>
            <a:r>
              <a:rPr lang="ru-RU" sz="1300" spc="-30" dirty="0">
                <a:latin typeface="Arial"/>
                <a:cs typeface="Arial"/>
              </a:rPr>
              <a:t>у</a:t>
            </a:r>
            <a:r>
              <a:rPr lang="ru-RU" sz="1300" dirty="0">
                <a:latin typeface="Arial"/>
                <a:cs typeface="Arial"/>
              </a:rPr>
              <a:t>пить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пр</a:t>
            </a:r>
            <a:r>
              <a:rPr lang="ru-RU" sz="1300" spc="-10" dirty="0">
                <a:latin typeface="Arial"/>
                <a:cs typeface="Arial"/>
              </a:rPr>
              <a:t>од</a:t>
            </a:r>
            <a:r>
              <a:rPr lang="ru-RU" sz="1300" spc="-30" dirty="0">
                <a:latin typeface="Arial"/>
                <a:cs typeface="Arial"/>
              </a:rPr>
              <a:t>у</a:t>
            </a:r>
            <a:r>
              <a:rPr lang="ru-RU" sz="1300" dirty="0">
                <a:latin typeface="Arial"/>
                <a:cs typeface="Arial"/>
              </a:rPr>
              <a:t>кты по</a:t>
            </a:r>
            <a:r>
              <a:rPr lang="ru-RU" sz="1300" spc="-20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списку).</a:t>
            </a:r>
          </a:p>
          <a:p>
            <a:pPr marL="285750" indent="-285750" algn="just">
              <a:buFont typeface="Arial" panose="020B0604020202020204" pitchFamily="34" charset="0"/>
              <a:buChar char="-"/>
            </a:pPr>
            <a:r>
              <a:rPr lang="ru-RU" sz="1300" b="1" i="1" dirty="0"/>
              <a:t>Субсидии</a:t>
            </a:r>
            <a:r>
              <a:rPr lang="ru-RU" sz="1300" b="1" dirty="0"/>
              <a:t> </a:t>
            </a:r>
            <a:r>
              <a:rPr lang="ru-RU" sz="1300" dirty="0"/>
              <a:t>– трансферты, предоставляемые на условиях долевого </a:t>
            </a:r>
            <a:r>
              <a:rPr lang="ru-RU" sz="1300" dirty="0" err="1"/>
              <a:t>софинансирования</a:t>
            </a:r>
            <a:r>
              <a:rPr lang="ru-RU" sz="1300" dirty="0"/>
              <a:t> расходов других бюджетов (</a:t>
            </a:r>
            <a:r>
              <a:rPr lang="ru-RU" sz="1300" i="1" dirty="0"/>
              <a:t>аналогия в семейном </a:t>
            </a:r>
            <a:r>
              <a:rPr lang="ru-RU" sz="1300" i="1" dirty="0" smtClean="0"/>
              <a:t>бюджете:</a:t>
            </a:r>
            <a:r>
              <a:rPr lang="ru-RU" sz="1300" dirty="0" smtClean="0"/>
              <a:t> </a:t>
            </a:r>
            <a:r>
              <a:rPr lang="ru-RU" sz="1300" dirty="0"/>
              <a:t>вы добавляете  свои деньги к «карманным» деньгам ребенка для определенной покупки).</a:t>
            </a:r>
            <a:endParaRPr lang="ru-RU" sz="1300" dirty="0" smtClean="0">
              <a:latin typeface="Arial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-"/>
            </a:pPr>
            <a:r>
              <a:rPr lang="ru-RU" sz="1300" b="1" i="1" dirty="0" smtClean="0">
                <a:latin typeface="Arial"/>
                <a:cs typeface="Arial"/>
              </a:rPr>
              <a:t>Дотации</a:t>
            </a:r>
            <a:r>
              <a:rPr lang="ru-RU" sz="1300" dirty="0" smtClean="0">
                <a:latin typeface="Arial"/>
                <a:cs typeface="Arial"/>
              </a:rPr>
              <a:t> –</a:t>
            </a:r>
            <a:r>
              <a:rPr lang="en-US" sz="1300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трансферты,</a:t>
            </a:r>
            <a:r>
              <a:rPr lang="en-US" sz="1300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предоставляемые без определения конкретной цели их использования (</a:t>
            </a:r>
            <a:r>
              <a:rPr lang="ru-RU" sz="1300" i="1" dirty="0" smtClean="0">
                <a:latin typeface="Arial"/>
                <a:cs typeface="Arial"/>
              </a:rPr>
              <a:t>аналогия в семейном бюджете:</a:t>
            </a:r>
            <a:r>
              <a:rPr lang="ru-RU" sz="1300" dirty="0" smtClean="0">
                <a:latin typeface="Arial"/>
                <a:cs typeface="Arial"/>
              </a:rPr>
              <a:t> вы</a:t>
            </a:r>
            <a:r>
              <a:rPr lang="ru-RU" sz="1300" spc="-5" dirty="0" smtClean="0">
                <a:latin typeface="Arial"/>
                <a:cs typeface="Arial"/>
              </a:rPr>
              <a:t> </a:t>
            </a:r>
            <a:r>
              <a:rPr lang="ru-RU" sz="1300" spc="-10" dirty="0" smtClean="0">
                <a:latin typeface="Arial"/>
                <a:cs typeface="Arial"/>
              </a:rPr>
              <a:t>д</a:t>
            </a:r>
            <a:r>
              <a:rPr lang="ru-RU" sz="1300" dirty="0" smtClean="0">
                <a:latin typeface="Arial"/>
                <a:cs typeface="Arial"/>
              </a:rPr>
              <a:t>а</a:t>
            </a:r>
            <a:r>
              <a:rPr lang="ru-RU" sz="1300" spc="-5" dirty="0" smtClean="0">
                <a:latin typeface="Arial"/>
                <a:cs typeface="Arial"/>
              </a:rPr>
              <a:t>е</a:t>
            </a:r>
            <a:r>
              <a:rPr lang="ru-RU" sz="1300" dirty="0" smtClean="0">
                <a:latin typeface="Arial"/>
                <a:cs typeface="Arial"/>
              </a:rPr>
              <a:t>те</a:t>
            </a:r>
            <a:r>
              <a:rPr lang="ru-RU" sz="1300" spc="-10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своему</a:t>
            </a:r>
            <a:r>
              <a:rPr lang="ru-RU" sz="1300" spc="-25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р</a:t>
            </a:r>
            <a:r>
              <a:rPr lang="ru-RU" sz="1300" spc="-5" dirty="0" smtClean="0">
                <a:latin typeface="Arial"/>
                <a:cs typeface="Arial"/>
              </a:rPr>
              <a:t>е</a:t>
            </a:r>
            <a:r>
              <a:rPr lang="ru-RU" sz="1300" dirty="0" smtClean="0">
                <a:latin typeface="Arial"/>
                <a:cs typeface="Arial"/>
              </a:rPr>
              <a:t>бенку «карманные» </a:t>
            </a:r>
            <a:r>
              <a:rPr lang="ru-RU" sz="1300" spc="-10" dirty="0" smtClean="0">
                <a:latin typeface="Arial"/>
                <a:cs typeface="Arial"/>
              </a:rPr>
              <a:t>д</a:t>
            </a:r>
            <a:r>
              <a:rPr lang="ru-RU" sz="1300" dirty="0" smtClean="0">
                <a:latin typeface="Arial"/>
                <a:cs typeface="Arial"/>
              </a:rPr>
              <a:t>ень</a:t>
            </a:r>
            <a:r>
              <a:rPr lang="ru-RU" sz="1300" spc="-5" dirty="0" smtClean="0">
                <a:latin typeface="Arial"/>
                <a:cs typeface="Arial"/>
              </a:rPr>
              <a:t>г</a:t>
            </a:r>
            <a:r>
              <a:rPr lang="ru-RU" sz="1300" dirty="0" smtClean="0">
                <a:latin typeface="Arial"/>
                <a:cs typeface="Arial"/>
              </a:rPr>
              <a:t>и)</a:t>
            </a:r>
            <a:r>
              <a:rPr lang="en-US" sz="1300" dirty="0" smtClean="0">
                <a:latin typeface="Arial"/>
                <a:cs typeface="Arial"/>
              </a:rPr>
              <a:t>.</a:t>
            </a:r>
            <a:endParaRPr lang="ru-RU" sz="1300" i="1" u="sng" dirty="0" smtClean="0">
              <a:latin typeface="Arial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-"/>
            </a:pPr>
            <a:r>
              <a:rPr lang="ru-RU" sz="1300" b="1" i="1" dirty="0" smtClean="0">
                <a:latin typeface="Arial"/>
                <a:cs typeface="Arial"/>
              </a:rPr>
              <a:t>Иные </a:t>
            </a:r>
            <a:r>
              <a:rPr lang="ru-RU" sz="1300" b="1" i="1" dirty="0">
                <a:latin typeface="Arial"/>
                <a:cs typeface="Arial"/>
              </a:rPr>
              <a:t>ме</a:t>
            </a:r>
            <a:r>
              <a:rPr lang="ru-RU" sz="1300" b="1" i="1" spc="-10" dirty="0">
                <a:latin typeface="Arial"/>
                <a:cs typeface="Arial"/>
              </a:rPr>
              <a:t>ж</a:t>
            </a:r>
            <a:r>
              <a:rPr lang="ru-RU" sz="1300" b="1" i="1" dirty="0">
                <a:latin typeface="Arial"/>
                <a:cs typeface="Arial"/>
              </a:rPr>
              <a:t>б</a:t>
            </a:r>
            <a:r>
              <a:rPr lang="ru-RU" sz="1300" b="1" i="1" spc="5" dirty="0">
                <a:latin typeface="Arial"/>
                <a:cs typeface="Arial"/>
              </a:rPr>
              <a:t>ю</a:t>
            </a:r>
            <a:r>
              <a:rPr lang="ru-RU" sz="1300" b="1" i="1" spc="-10" dirty="0">
                <a:latin typeface="Arial"/>
                <a:cs typeface="Arial"/>
              </a:rPr>
              <a:t>д</a:t>
            </a:r>
            <a:r>
              <a:rPr lang="ru-RU" sz="1300" b="1" i="1" dirty="0">
                <a:latin typeface="Arial"/>
                <a:cs typeface="Arial"/>
              </a:rPr>
              <a:t>ж</a:t>
            </a:r>
            <a:r>
              <a:rPr lang="ru-RU" sz="1300" b="1" i="1" spc="-5" dirty="0">
                <a:latin typeface="Arial"/>
                <a:cs typeface="Arial"/>
              </a:rPr>
              <a:t>е</a:t>
            </a:r>
            <a:r>
              <a:rPr lang="ru-RU" sz="1300" b="1" i="1" dirty="0">
                <a:latin typeface="Arial"/>
                <a:cs typeface="Arial"/>
              </a:rPr>
              <a:t>тн</a:t>
            </a:r>
            <a:r>
              <a:rPr lang="ru-RU" sz="1300" b="1" i="1" spc="-10" dirty="0">
                <a:latin typeface="Arial"/>
                <a:cs typeface="Arial"/>
              </a:rPr>
              <a:t>ы</a:t>
            </a:r>
            <a:r>
              <a:rPr lang="ru-RU" sz="1300" b="1" i="1" dirty="0">
                <a:latin typeface="Arial"/>
                <a:cs typeface="Arial"/>
              </a:rPr>
              <a:t>е </a:t>
            </a:r>
            <a:r>
              <a:rPr lang="ru-RU" sz="1300" b="1" i="1" dirty="0" smtClean="0">
                <a:latin typeface="Arial"/>
                <a:cs typeface="Arial"/>
              </a:rPr>
              <a:t>т</a:t>
            </a:r>
            <a:r>
              <a:rPr lang="ru-RU" sz="1300" b="1" i="1" spc="-5" dirty="0" smtClean="0">
                <a:latin typeface="Arial"/>
                <a:cs typeface="Arial"/>
              </a:rPr>
              <a:t>р</a:t>
            </a:r>
            <a:r>
              <a:rPr lang="ru-RU" sz="1300" b="1" i="1" dirty="0" smtClean="0">
                <a:latin typeface="Arial"/>
                <a:cs typeface="Arial"/>
              </a:rPr>
              <a:t>анс</a:t>
            </a:r>
            <a:r>
              <a:rPr lang="ru-RU" sz="1300" b="1" i="1" spc="-10" dirty="0" smtClean="0">
                <a:latin typeface="Arial"/>
                <a:cs typeface="Arial"/>
              </a:rPr>
              <a:t>ф</a:t>
            </a:r>
            <a:r>
              <a:rPr lang="ru-RU" sz="1300" b="1" i="1" dirty="0" smtClean="0">
                <a:latin typeface="Arial"/>
                <a:cs typeface="Arial"/>
              </a:rPr>
              <a:t>е</a:t>
            </a:r>
            <a:r>
              <a:rPr lang="ru-RU" sz="1300" b="1" i="1" spc="-5" dirty="0" smtClean="0">
                <a:latin typeface="Arial"/>
                <a:cs typeface="Arial"/>
              </a:rPr>
              <a:t>р</a:t>
            </a:r>
            <a:r>
              <a:rPr lang="ru-RU" sz="1300" b="1" i="1" dirty="0" smtClean="0">
                <a:latin typeface="Arial"/>
                <a:cs typeface="Arial"/>
              </a:rPr>
              <a:t>ты</a:t>
            </a:r>
            <a:r>
              <a:rPr lang="ru-RU" sz="1300" dirty="0">
                <a:latin typeface="Arial"/>
                <a:cs typeface="Arial"/>
              </a:rPr>
              <a:t> </a:t>
            </a:r>
            <a:endParaRPr lang="ru-RU" sz="1300" dirty="0" smtClean="0">
              <a:latin typeface="Arial"/>
              <a:cs typeface="Arial"/>
            </a:endParaRPr>
          </a:p>
          <a:p>
            <a:pPr marL="628650" indent="-342900" algn="just">
              <a:buFont typeface="+mj-lt"/>
              <a:buAutoNum type="arabicParenR"/>
            </a:pPr>
            <a:r>
              <a:rPr lang="ru-RU" sz="1300" dirty="0" smtClean="0">
                <a:latin typeface="Arial"/>
                <a:cs typeface="Arial"/>
              </a:rPr>
              <a:t>трансферты, предоставляемые </a:t>
            </a:r>
            <a:r>
              <a:rPr lang="ru-RU" sz="1300" dirty="0">
                <a:latin typeface="Arial"/>
                <a:cs typeface="Arial"/>
              </a:rPr>
              <a:t>на</a:t>
            </a:r>
            <a:r>
              <a:rPr lang="ru-RU" sz="1300" spc="-20" dirty="0">
                <a:latin typeface="Arial"/>
                <a:cs typeface="Arial"/>
              </a:rPr>
              <a:t> </a:t>
            </a:r>
            <a:r>
              <a:rPr lang="ru-RU" sz="1300" spc="-30" dirty="0">
                <a:latin typeface="Arial"/>
                <a:cs typeface="Arial"/>
              </a:rPr>
              <a:t>у</a:t>
            </a:r>
            <a:r>
              <a:rPr lang="ru-RU" sz="1300" dirty="0">
                <a:latin typeface="Arial"/>
                <a:cs typeface="Arial"/>
              </a:rPr>
              <a:t>с</a:t>
            </a:r>
            <a:r>
              <a:rPr lang="ru-RU" sz="1300" spc="-10" dirty="0">
                <a:latin typeface="Arial"/>
                <a:cs typeface="Arial"/>
              </a:rPr>
              <a:t>л</a:t>
            </a:r>
            <a:r>
              <a:rPr lang="ru-RU" sz="1300" dirty="0">
                <a:latin typeface="Arial"/>
                <a:cs typeface="Arial"/>
              </a:rPr>
              <a:t>ов</a:t>
            </a:r>
            <a:r>
              <a:rPr lang="ru-RU" sz="1300" spc="5" dirty="0">
                <a:latin typeface="Arial"/>
                <a:cs typeface="Arial"/>
              </a:rPr>
              <a:t>и</a:t>
            </a:r>
            <a:r>
              <a:rPr lang="ru-RU" sz="1300" dirty="0">
                <a:latin typeface="Arial"/>
                <a:cs typeface="Arial"/>
              </a:rPr>
              <a:t>ях опре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е</a:t>
            </a:r>
            <a:r>
              <a:rPr lang="ru-RU" sz="1300" spc="-10" dirty="0">
                <a:latin typeface="Arial"/>
                <a:cs typeface="Arial"/>
              </a:rPr>
              <a:t>л</a:t>
            </a:r>
            <a:r>
              <a:rPr lang="ru-RU" sz="1300" dirty="0">
                <a:latin typeface="Arial"/>
                <a:cs typeface="Arial"/>
              </a:rPr>
              <a:t>енных</a:t>
            </a:r>
            <a:r>
              <a:rPr lang="ru-RU" sz="1300" spc="-35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ст</a:t>
            </a:r>
            <a:r>
              <a:rPr lang="ru-RU" sz="1300" spc="-10" dirty="0" smtClean="0">
                <a:latin typeface="Arial"/>
                <a:cs typeface="Arial"/>
              </a:rPr>
              <a:t>о</a:t>
            </a:r>
            <a:r>
              <a:rPr lang="ru-RU" sz="1300" dirty="0" smtClean="0">
                <a:latin typeface="Arial"/>
                <a:cs typeface="Arial"/>
              </a:rPr>
              <a:t>р</a:t>
            </a:r>
            <a:r>
              <a:rPr lang="ru-RU" sz="1300" spc="-10" dirty="0" smtClean="0">
                <a:latin typeface="Arial"/>
                <a:cs typeface="Arial"/>
              </a:rPr>
              <a:t>о</a:t>
            </a:r>
            <a:r>
              <a:rPr lang="ru-RU" sz="1300" dirty="0" smtClean="0">
                <a:latin typeface="Arial"/>
                <a:cs typeface="Arial"/>
              </a:rPr>
              <a:t>нами </a:t>
            </a:r>
            <a:r>
              <a:rPr lang="ru-RU" sz="1300" dirty="0">
                <a:latin typeface="Arial"/>
                <a:cs typeface="Arial"/>
              </a:rPr>
              <a:t>(</a:t>
            </a:r>
            <a:r>
              <a:rPr lang="ru-RU" sz="1300" i="1" dirty="0" smtClean="0">
                <a:latin typeface="Arial"/>
                <a:cs typeface="Arial"/>
              </a:rPr>
              <a:t>аналогия в семейном бюджете:</a:t>
            </a:r>
            <a:r>
              <a:rPr lang="ru-RU" sz="1300" dirty="0" smtClean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вы</a:t>
            </a:r>
            <a:r>
              <a:rPr lang="ru-RU" sz="1300" spc="-5" dirty="0">
                <a:latin typeface="Arial"/>
                <a:cs typeface="Arial"/>
              </a:rPr>
              <a:t> 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а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те</a:t>
            </a:r>
            <a:r>
              <a:rPr lang="ru-RU" sz="1300" spc="-10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своему</a:t>
            </a:r>
            <a:r>
              <a:rPr lang="ru-RU" sz="1300" spc="-2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р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бенку 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ень</a:t>
            </a:r>
            <a:r>
              <a:rPr lang="ru-RU" sz="1300" spc="-5" dirty="0">
                <a:latin typeface="Arial"/>
                <a:cs typeface="Arial"/>
              </a:rPr>
              <a:t>г</a:t>
            </a:r>
            <a:r>
              <a:rPr lang="ru-RU" sz="1300" dirty="0">
                <a:latin typeface="Arial"/>
                <a:cs typeface="Arial"/>
              </a:rPr>
              <a:t>и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на определенных условиях); </a:t>
            </a:r>
          </a:p>
          <a:p>
            <a:pPr marL="628650" indent="-342900" algn="just">
              <a:buFont typeface="+mj-lt"/>
              <a:buAutoNum type="arabicParenR"/>
            </a:pPr>
            <a:r>
              <a:rPr lang="ru-RU" sz="1300" dirty="0" smtClean="0">
                <a:latin typeface="Arial"/>
                <a:cs typeface="Arial"/>
              </a:rPr>
              <a:t>трансферты</a:t>
            </a:r>
            <a:r>
              <a:rPr lang="ru-RU" sz="1300" dirty="0">
                <a:latin typeface="Arial"/>
                <a:cs typeface="Arial"/>
              </a:rPr>
              <a:t>, предоставляемые </a:t>
            </a:r>
            <a:r>
              <a:rPr lang="ru-RU" sz="1300" dirty="0" smtClean="0">
                <a:latin typeface="Arial"/>
                <a:cs typeface="Arial"/>
              </a:rPr>
              <a:t>на</a:t>
            </a:r>
            <a:r>
              <a:rPr lang="ru-RU" sz="1300" spc="-20" dirty="0" smtClean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выр</a:t>
            </a:r>
            <a:r>
              <a:rPr lang="ru-RU" sz="1300" spc="-5" dirty="0">
                <a:latin typeface="Arial"/>
                <a:cs typeface="Arial"/>
              </a:rPr>
              <a:t>а</a:t>
            </a:r>
            <a:r>
              <a:rPr lang="ru-RU" sz="1300" dirty="0">
                <a:latin typeface="Arial"/>
                <a:cs typeface="Arial"/>
              </a:rPr>
              <a:t>вни</a:t>
            </a:r>
            <a:r>
              <a:rPr lang="ru-RU" sz="1300" spc="-10" dirty="0">
                <a:latin typeface="Arial"/>
                <a:cs typeface="Arial"/>
              </a:rPr>
              <a:t>в</a:t>
            </a:r>
            <a:r>
              <a:rPr lang="ru-RU" sz="1300" dirty="0">
                <a:latin typeface="Arial"/>
                <a:cs typeface="Arial"/>
              </a:rPr>
              <a:t>а</a:t>
            </a:r>
            <a:r>
              <a:rPr lang="ru-RU" sz="1300" spc="-10" dirty="0">
                <a:latin typeface="Arial"/>
                <a:cs typeface="Arial"/>
              </a:rPr>
              <a:t>н</a:t>
            </a:r>
            <a:r>
              <a:rPr lang="ru-RU" sz="1300" dirty="0">
                <a:latin typeface="Arial"/>
                <a:cs typeface="Arial"/>
              </a:rPr>
              <a:t>ие б</a:t>
            </a:r>
            <a:r>
              <a:rPr lang="ru-RU" sz="1300" spc="5" dirty="0">
                <a:latin typeface="Arial"/>
                <a:cs typeface="Arial"/>
              </a:rPr>
              <a:t>ю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ж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тной</a:t>
            </a:r>
            <a:r>
              <a:rPr lang="ru-RU" sz="1300" spc="-40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обе</a:t>
            </a:r>
            <a:r>
              <a:rPr lang="ru-RU" sz="1300" spc="-5" dirty="0">
                <a:latin typeface="Arial"/>
                <a:cs typeface="Arial"/>
              </a:rPr>
              <a:t>с</a:t>
            </a:r>
            <a:r>
              <a:rPr lang="ru-RU" sz="1300" dirty="0">
                <a:latin typeface="Arial"/>
                <a:cs typeface="Arial"/>
              </a:rPr>
              <a:t>пе</a:t>
            </a:r>
            <a:r>
              <a:rPr lang="ru-RU" sz="1300" spc="-10" dirty="0">
                <a:latin typeface="Arial"/>
                <a:cs typeface="Arial"/>
              </a:rPr>
              <a:t>ч</a:t>
            </a:r>
            <a:r>
              <a:rPr lang="ru-RU" sz="1300" dirty="0">
                <a:latin typeface="Arial"/>
                <a:cs typeface="Arial"/>
              </a:rPr>
              <a:t>енно</a:t>
            </a:r>
            <a:r>
              <a:rPr lang="ru-RU" sz="1300" spc="-5" dirty="0">
                <a:latin typeface="Arial"/>
                <a:cs typeface="Arial"/>
              </a:rPr>
              <a:t>с</a:t>
            </a:r>
            <a:r>
              <a:rPr lang="ru-RU" sz="1300" dirty="0">
                <a:latin typeface="Arial"/>
                <a:cs typeface="Arial"/>
              </a:rPr>
              <a:t>ти без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опре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е</a:t>
            </a:r>
            <a:r>
              <a:rPr lang="ru-RU" sz="1300" spc="-10" dirty="0">
                <a:latin typeface="Arial"/>
                <a:cs typeface="Arial"/>
              </a:rPr>
              <a:t>л</a:t>
            </a:r>
            <a:r>
              <a:rPr lang="ru-RU" sz="1300" dirty="0">
                <a:latin typeface="Arial"/>
                <a:cs typeface="Arial"/>
              </a:rPr>
              <a:t>ения</a:t>
            </a:r>
            <a:r>
              <a:rPr lang="ru-RU" sz="1300" spc="-30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конкретной це</a:t>
            </a:r>
            <a:r>
              <a:rPr lang="ru-RU" sz="1300" spc="-10" dirty="0">
                <a:latin typeface="Arial"/>
                <a:cs typeface="Arial"/>
              </a:rPr>
              <a:t>л</a:t>
            </a:r>
            <a:r>
              <a:rPr lang="ru-RU" sz="1300" dirty="0">
                <a:latin typeface="Arial"/>
                <a:cs typeface="Arial"/>
              </a:rPr>
              <a:t>и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их</a:t>
            </a:r>
            <a:r>
              <a:rPr lang="ru-RU" sz="1300" spc="-20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испо</a:t>
            </a:r>
            <a:r>
              <a:rPr lang="ru-RU" sz="1300" spc="-10" dirty="0" smtClean="0">
                <a:latin typeface="Arial"/>
                <a:cs typeface="Arial"/>
              </a:rPr>
              <a:t>л</a:t>
            </a:r>
            <a:r>
              <a:rPr lang="ru-RU" sz="1300" dirty="0" smtClean="0">
                <a:latin typeface="Arial"/>
                <a:cs typeface="Arial"/>
              </a:rPr>
              <a:t>ьзован</a:t>
            </a:r>
            <a:r>
              <a:rPr lang="ru-RU" sz="1300" spc="-10" dirty="0" smtClean="0">
                <a:latin typeface="Arial"/>
                <a:cs typeface="Arial"/>
              </a:rPr>
              <a:t>и</a:t>
            </a:r>
            <a:r>
              <a:rPr lang="ru-RU" sz="1300" dirty="0" smtClean="0">
                <a:latin typeface="Arial"/>
                <a:cs typeface="Arial"/>
              </a:rPr>
              <a:t>я </a:t>
            </a:r>
            <a:r>
              <a:rPr lang="ru-RU" sz="1300" dirty="0">
                <a:latin typeface="Arial"/>
                <a:cs typeface="Arial"/>
              </a:rPr>
              <a:t>(</a:t>
            </a:r>
            <a:r>
              <a:rPr lang="ru-RU" sz="1300" i="1" dirty="0" smtClean="0">
                <a:latin typeface="Arial"/>
                <a:cs typeface="Arial"/>
              </a:rPr>
              <a:t>аналогия в семейном бюджете:</a:t>
            </a:r>
            <a:r>
              <a:rPr lang="ru-RU" sz="1300" dirty="0" smtClean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вы</a:t>
            </a:r>
            <a:r>
              <a:rPr lang="ru-RU" sz="1300" spc="-5" dirty="0">
                <a:latin typeface="Arial"/>
                <a:cs typeface="Arial"/>
              </a:rPr>
              <a:t> </a:t>
            </a:r>
            <a:r>
              <a:rPr lang="ru-RU" sz="1300" spc="-10" dirty="0" smtClean="0">
                <a:latin typeface="Arial"/>
                <a:cs typeface="Arial"/>
              </a:rPr>
              <a:t>содержите </a:t>
            </a:r>
            <a:r>
              <a:rPr lang="ru-RU" sz="1300" dirty="0" smtClean="0">
                <a:latin typeface="Arial"/>
                <a:cs typeface="Arial"/>
              </a:rPr>
              <a:t>своего</a:t>
            </a:r>
            <a:r>
              <a:rPr lang="ru-RU" sz="1300" spc="-25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р</a:t>
            </a:r>
            <a:r>
              <a:rPr lang="ru-RU" sz="1300" spc="-5" dirty="0" smtClean="0">
                <a:latin typeface="Arial"/>
                <a:cs typeface="Arial"/>
              </a:rPr>
              <a:t>е</a:t>
            </a:r>
            <a:r>
              <a:rPr lang="ru-RU" sz="1300" dirty="0" smtClean="0">
                <a:latin typeface="Arial"/>
                <a:cs typeface="Arial"/>
              </a:rPr>
              <a:t>бенка).</a:t>
            </a:r>
            <a:endParaRPr lang="ru-RU" sz="1300" dirty="0"/>
          </a:p>
        </p:txBody>
      </p:sp>
      <p:sp>
        <p:nvSpPr>
          <p:cNvPr id="14" name="TextBox 13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9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sp>
          <p:nvSpPr>
            <p:cNvPr id="16" name="Rectangle 32"/>
            <p:cNvSpPr>
              <a:spLocks noChangeArrowheads="1"/>
            </p:cNvSpPr>
            <p:nvPr/>
          </p:nvSpPr>
          <p:spPr bwMode="auto">
            <a:xfrm>
              <a:off x="3010794" y="334800"/>
              <a:ext cx="3113353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Основные понятия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597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496300" y="6480175"/>
            <a:ext cx="647700" cy="374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070000" y="1043735"/>
            <a:ext cx="4815535" cy="4857271"/>
            <a:chOff x="2258136" y="1268760"/>
            <a:chExt cx="4609119" cy="4632246"/>
          </a:xfrm>
        </p:grpSpPr>
        <p:sp>
          <p:nvSpPr>
            <p:cNvPr id="12" name="TextBox 11"/>
            <p:cNvSpPr txBox="1"/>
            <p:nvPr/>
          </p:nvSpPr>
          <p:spPr>
            <a:xfrm>
              <a:off x="4600449" y="5499230"/>
              <a:ext cx="11512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FF0000"/>
                  </a:solidFill>
                </a:rPr>
                <a:t>м</a:t>
              </a:r>
              <a:r>
                <a:rPr lang="ru-RU" sz="800" b="1" dirty="0" smtClean="0">
                  <a:solidFill>
                    <a:srgbClr val="FF0000"/>
                  </a:solidFill>
                </a:rPr>
                <a:t>ежбюджетные трансферты</a:t>
              </a:r>
              <a:endParaRPr lang="ru-RU" sz="8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2258136" y="1268760"/>
              <a:ext cx="4609119" cy="4632246"/>
              <a:chOff x="2258136" y="1538790"/>
              <a:chExt cx="4609119" cy="4632246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482" y="1538790"/>
                <a:ext cx="2307773" cy="3880906"/>
              </a:xfrm>
              <a:prstGeom prst="rect">
                <a:avLst/>
              </a:prstGeom>
            </p:spPr>
          </p:pic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8136" y="1562097"/>
                <a:ext cx="2223854" cy="3883762"/>
              </a:xfrm>
              <a:prstGeom prst="rect">
                <a:avLst/>
              </a:prstGeom>
            </p:spPr>
          </p:pic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1740" y="4415316"/>
                <a:ext cx="1488959" cy="1488959"/>
              </a:xfrm>
              <a:prstGeom prst="rect">
                <a:avLst/>
              </a:prstGeom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40000">
                <a:off x="4150398" y="5105084"/>
                <a:ext cx="1421269" cy="1065952"/>
              </a:xfrm>
              <a:prstGeom prst="rect">
                <a:avLst/>
              </a:prstGeom>
            </p:spPr>
          </p:pic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4000" y="4170755"/>
                <a:ext cx="149737" cy="511375"/>
              </a:xfrm>
              <a:prstGeom prst="rect">
                <a:avLst/>
              </a:prstGeom>
            </p:spPr>
          </p:pic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6975" y="3879050"/>
                <a:ext cx="226902" cy="774903"/>
              </a:xfrm>
              <a:prstGeom prst="rect">
                <a:avLst/>
              </a:prstGeom>
            </p:spPr>
          </p:pic>
        </p:grpSp>
      </p:grpSp>
      <p:grpSp>
        <p:nvGrpSpPr>
          <p:cNvPr id="19" name="Группа 18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25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sp>
          <p:nvSpPr>
            <p:cNvPr id="27" name="Rectangle 32"/>
            <p:cNvSpPr>
              <a:spLocks noChangeArrowheads="1"/>
            </p:cNvSpPr>
            <p:nvPr/>
          </p:nvSpPr>
          <p:spPr bwMode="auto">
            <a:xfrm>
              <a:off x="2317207" y="334800"/>
              <a:ext cx="4500527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Межбюджетные отношения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71781" y="2947590"/>
            <a:ext cx="238498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бюджета                         Хабаровского края:</a:t>
            </a:r>
          </a:p>
          <a:p>
            <a:pPr algn="ctr">
              <a:spcBef>
                <a:spcPct val="50000"/>
              </a:spcBef>
            </a:pPr>
            <a:endParaRPr lang="ru-RU" altLang="ru-RU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дотации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бюджетам поселений на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выравнива-ние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бюджетной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обеспечен-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ности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за счет средств крае-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вого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бюджета;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субвенции.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субсидии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77245" y="1313765"/>
            <a:ext cx="229525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Из бюджета 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Николаевского района:</a:t>
            </a:r>
          </a:p>
          <a:p>
            <a:pPr algn="ctr">
              <a:spcBef>
                <a:spcPct val="50000"/>
              </a:spcBef>
            </a:pPr>
            <a:endParaRPr lang="ru-RU" altLang="ru-RU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дотации на выравнивание  бюджетной  </a:t>
            </a: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обеспеченнос-ти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за счет средств районного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бюджета;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иные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межбюджетные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трансферты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передавае-мые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бюджетам поселений из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бюджетов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муниципаль-ных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районов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осущест-вление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части полномочий по решению вопросов местного значения в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соот-ветствии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 заключенными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соглашениями;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прочие межбюджетные трансферты.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1500" y="5752999"/>
            <a:ext cx="5680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Иные межбюджетные </a:t>
            </a:r>
            <a:r>
              <a:rPr lang="ru-RU" alt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трансферты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передаваемые бюджету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Николаевского района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осуществление части полномочий по решению вопросов местного значения в соответствии с заключенными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соглашениями.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6775</TotalTime>
  <Words>2599</Words>
  <Application>Microsoft Office PowerPoint</Application>
  <PresentationFormat>Экран (4:3)</PresentationFormat>
  <Paragraphs>799</Paragraphs>
  <Slides>28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Оформление по умолчанию</vt:lpstr>
      <vt:lpstr>Office Theme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FilippovaAG</cp:lastModifiedBy>
  <cp:revision>528</cp:revision>
  <cp:lastPrinted>2020-04-01T06:53:00Z</cp:lastPrinted>
  <dcterms:created xsi:type="dcterms:W3CDTF">2011-08-02T04:08:30Z</dcterms:created>
  <dcterms:modified xsi:type="dcterms:W3CDTF">2022-05-18T07:06:08Z</dcterms:modified>
</cp:coreProperties>
</file>